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5"/>
  </p:notesMasterIdLst>
  <p:handoutMasterIdLst>
    <p:handoutMasterId r:id="rId16"/>
  </p:handoutMasterIdLst>
  <p:sldIdLst>
    <p:sldId id="275" r:id="rId5"/>
    <p:sldId id="996" r:id="rId6"/>
    <p:sldId id="1106" r:id="rId7"/>
    <p:sldId id="984" r:id="rId8"/>
    <p:sldId id="1116" r:id="rId9"/>
    <p:sldId id="985" r:id="rId10"/>
    <p:sldId id="986" r:id="rId11"/>
    <p:sldId id="1117" r:id="rId12"/>
    <p:sldId id="258" r:id="rId13"/>
    <p:sldId id="259" r:id="rId1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9BDD03-6500-141E-5C73-C5F7B6F6E863}" name="Williams, Chris - Division of Assessment and Accountability Support" initials="WS" userId="S::chris.williams@education.ky.gov::2f156fa2-a309-475c-82f3-62ae8d0ba8a4" providerId="AD"/>
  <p188:author id="{9B822606-89CE-37F5-0354-C7C7B03AE384}" name="Chandler, Melissa - Division of Assessment and Accountability Support" initials="CS" userId="S::melissa.chandler@education.ky.gov::c7c40c5a-5db2-409e-9ac5-b3fa8556cae3" providerId="AD"/>
  <p188:author id="{2254F716-6BD3-11B8-3597-8B5EF4911B77}" name="Howard, Jason - Division of Assessment and Accountability Support" initials="HS" userId="S::jason.howard@education.ky.gov::49814e1c-8227-44e2-9235-bb86dacf959c" providerId="AD"/>
  <p188:author id="{EEAF063B-8BCB-A246-0486-9A5ACA2B8CA4}" name="Roseberry, Christen - Division of Assessment and Accountability Support" initials="CR" userId="S::christen.roseberry@education.ky.gov::64f073a6-c0e0-4356-b5dd-074214d6d82f" providerId="AD"/>
  <p188:author id="{0C431B50-E267-7ED8-372B-1A1B808F8997}" name="Jones, Helen - Division of Assessment and Accountability Support" initials="JHDoAaAS" userId="S::helen.jones@education.ky.gov::b7d6fb4f-88fd-4227-920b-6a3119e5e7a1" providerId="AD"/>
  <p188:author id="{52F57052-0FAD-5FD0-5873-4C8768666379}" name="Avery, Devon - Division of Assessment and Accountability Support" initials="DA" userId="S::devon.avery@education.ky.gov::ea78a75c-c17e-4901-bc17-b64bcd9c9f6d" providerId="AD"/>
  <p188:author id="{CCCC5755-80CF-4B48-E1F5-5CFC857F1A2A}" name="Riley, Ben - Division of Assessment and Accountability Support" initials="RBDoAaAS" userId="Riley, Ben - Division of Assessment and Accountability Support" providerId="None"/>
  <p188:author id="{771B6458-EC8F-ACB7-5084-9D6F069BC75D}" name="Avery, Devon - Division of Assessment and Accountability Support" initials="ADDoAaAS" userId="S::devon.avery@education.ky.gov::3c4d04ce-6fc5-4533-8afa-2b6776a03065" providerId="AD"/>
  <p188:author id="{FF3B046C-91C7-F735-5D2E-F89695486385}" name="Jett, Lisa - Division of Assessment and Accountability Support" initials="JS" userId="S::lisa.jett@education.ky.gov::6d718aac-4a55-46f9-aab8-85fa88911f2a" providerId="AD"/>
  <p188:author id="{436EC786-CEC7-8901-61CA-4BDABF115B31}" name="Savage, Shara - Division of Assessment and Accountability Support" initials="SSDoAaAS" userId="S::Shara.Savage@education.ky.gov::71eadb16-699f-453e-81d8-c9ac7aaf2dd6" providerId="AD"/>
  <p188:author id="{88138196-F698-FBED-D0A7-04A9C0FF3D88}" name="Stafford, Jennifer - KDE Division Director" initials="SD" userId="S::jennifer.stafford@education.ky.gov::0151abd4-297e-443f-a77b-a8c249c015ab" providerId="AD"/>
  <p188:author id="{5792059B-712A-A66F-966D-BE8B171CB42A}" name="O'Hair, Kevin - Office of Assessment and Accountability" initials="OKOoAaA" userId="S::kevin.ohair@education.ky.gov::854929ff-e20a-4d14-a6ee-38bca46af5a2" providerId="AD"/>
  <p188:author id="{4E37AEA2-9003-7A2B-581B-AF4837220C73}" name="Riley, Ben - Division of Accountability Data &amp; Analysis" initials="BR" userId="S::ben.riley@education.ky.gov::4cd6cdff-1273-49fa-8860-d0f5fa3fb9f7" providerId="AD"/>
  <p188:author id="{7D43B8C9-392B-C6FB-E7A9-56D9325C2AC6}" name="Jett, Lisa - Division of Assessment and Accountability Support" initials="JLDoAaAS" userId="Jett, Lisa - Division of Assessment and Accountability Support" providerId="None"/>
  <p188:author id="{5FD6BBD4-89B8-DC90-B9A0-590DE6A9A122}" name="Larkins, Jennifer - Division of Assessment and Accountability Support" initials="LS" userId="S::jennifer.larkins@education.ky.gov::093879bc-4454-48e7-95b0-93a7f4bf4b00" providerId="AD"/>
  <p188:author id="{1DDE88F8-27C4-C73A-F768-A150E2731EB4}" name="Mullins, Krista - Division of Assessment and Accountability Support" initials="KM" userId="S::krista.mullins@education.ky.gov::599e8b2c-da26-429c-a2a4-0d587b3d341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74D8"/>
    <a:srgbClr val="007780"/>
    <a:srgbClr val="A7CBCD"/>
    <a:srgbClr val="00AFBC"/>
    <a:srgbClr val="AAD6B8"/>
    <a:srgbClr val="0098A4"/>
    <a:srgbClr val="FCFCEE"/>
    <a:srgbClr val="F7F8D0"/>
    <a:srgbClr val="D8CED5"/>
    <a:srgbClr val="D1E4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9D9178-51BD-456B-BAE9-FCB6649807CA}" v="4" dt="2026-11-05T21:43:45.0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dison, Jessica" userId="c3f3bd40-0534-4004-8bc1-c9684952146a" providerId="ADAL" clId="{F060C11E-CE81-4015-86A2-94A7150A708B}"/>
    <pc:docChg chg="addSld modSld modNotesMaster modHandout">
      <pc:chgData name="Addison, Jessica" userId="c3f3bd40-0534-4004-8bc1-c9684952146a" providerId="ADAL" clId="{F060C11E-CE81-4015-86A2-94A7150A708B}" dt="2026-11-05T21:49:18.172" v="8" actId="20577"/>
      <pc:docMkLst>
        <pc:docMk/>
      </pc:docMkLst>
      <pc:sldChg chg="add">
        <pc:chgData name="Addison, Jessica" userId="c3f3bd40-0534-4004-8bc1-c9684952146a" providerId="ADAL" clId="{F060C11E-CE81-4015-86A2-94A7150A708B}" dt="2026-11-05T20:27:33.710" v="0"/>
        <pc:sldMkLst>
          <pc:docMk/>
          <pc:sldMk cId="571741432" sldId="258"/>
        </pc:sldMkLst>
      </pc:sldChg>
      <pc:sldChg chg="modSp add">
        <pc:chgData name="Addison, Jessica" userId="c3f3bd40-0534-4004-8bc1-c9684952146a" providerId="ADAL" clId="{F060C11E-CE81-4015-86A2-94A7150A708B}" dt="2026-11-05T20:27:52.309" v="2"/>
        <pc:sldMkLst>
          <pc:docMk/>
          <pc:sldMk cId="1941101533" sldId="259"/>
        </pc:sldMkLst>
        <pc:spChg chg="mod">
          <ac:chgData name="Addison, Jessica" userId="c3f3bd40-0534-4004-8bc1-c9684952146a" providerId="ADAL" clId="{F060C11E-CE81-4015-86A2-94A7150A708B}" dt="2026-11-05T20:27:52.309" v="2"/>
          <ac:spMkLst>
            <pc:docMk/>
            <pc:sldMk cId="1941101533" sldId="259"/>
            <ac:spMk id="2" creationId="{F56EC0DA-C327-7249-47A3-950BD8E42ACE}"/>
          </ac:spMkLst>
        </pc:spChg>
      </pc:sldChg>
      <pc:sldChg chg="modSp">
        <pc:chgData name="Addison, Jessica" userId="c3f3bd40-0534-4004-8bc1-c9684952146a" providerId="ADAL" clId="{F060C11E-CE81-4015-86A2-94A7150A708B}" dt="2026-11-05T20:27:52.309" v="2"/>
        <pc:sldMkLst>
          <pc:docMk/>
          <pc:sldMk cId="563846373" sldId="275"/>
        </pc:sldMkLst>
        <pc:spChg chg="mod">
          <ac:chgData name="Addison, Jessica" userId="c3f3bd40-0534-4004-8bc1-c9684952146a" providerId="ADAL" clId="{F060C11E-CE81-4015-86A2-94A7150A708B}" dt="2026-11-05T20:27:52.309" v="2"/>
          <ac:spMkLst>
            <pc:docMk/>
            <pc:sldMk cId="563846373" sldId="275"/>
            <ac:spMk id="7" creationId="{00000000-0000-0000-0000-000000000000}"/>
          </ac:spMkLst>
        </pc:spChg>
      </pc:sldChg>
      <pc:sldChg chg="modSp mod">
        <pc:chgData name="Addison, Jessica" userId="c3f3bd40-0534-4004-8bc1-c9684952146a" providerId="ADAL" clId="{F060C11E-CE81-4015-86A2-94A7150A708B}" dt="2026-11-05T21:49:18.172" v="8" actId="20577"/>
        <pc:sldMkLst>
          <pc:docMk/>
          <pc:sldMk cId="1125925497" sldId="1117"/>
        </pc:sldMkLst>
        <pc:graphicFrameChg chg="modGraphic">
          <ac:chgData name="Addison, Jessica" userId="c3f3bd40-0534-4004-8bc1-c9684952146a" providerId="ADAL" clId="{F060C11E-CE81-4015-86A2-94A7150A708B}" dt="2026-11-05T21:49:18.172" v="8" actId="20577"/>
          <ac:graphicFrameMkLst>
            <pc:docMk/>
            <pc:sldMk cId="1125925497" sldId="1117"/>
            <ac:graphicFrameMk id="3" creationId="{42B2CE09-5FAA-704B-2FAF-B700C66EF7A8}"/>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BDC56E-7D36-7419-F0A0-0E8D569A2218}"/>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D36A0D3A-8B26-2911-1238-63D97C1D8066}"/>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8B741DF6-BDE6-4868-994B-7E952971AD34}" type="datetimeFigureOut">
              <a:rPr lang="en-US" smtClean="0"/>
              <a:t>11/5/2026</a:t>
            </a:fld>
            <a:endParaRPr lang="en-US"/>
          </a:p>
        </p:txBody>
      </p:sp>
      <p:sp>
        <p:nvSpPr>
          <p:cNvPr id="4" name="Footer Placeholder 3">
            <a:extLst>
              <a:ext uri="{FF2B5EF4-FFF2-40B4-BE49-F238E27FC236}">
                <a16:creationId xmlns:a16="http://schemas.microsoft.com/office/drawing/2014/main" id="{05C759C5-49F6-0F99-72F8-CA49CAB83F29}"/>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AE80704-70D2-D012-75D0-500A626CF943}"/>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288CFE70-0DA1-48C1-98F2-828D2EBBAD63}" type="slidenum">
              <a:rPr lang="en-US" smtClean="0"/>
              <a:t>‹#›</a:t>
            </a:fld>
            <a:endParaRPr lang="en-US"/>
          </a:p>
        </p:txBody>
      </p:sp>
    </p:spTree>
    <p:extLst>
      <p:ext uri="{BB962C8B-B14F-4D97-AF65-F5344CB8AC3E}">
        <p14:creationId xmlns:p14="http://schemas.microsoft.com/office/powerpoint/2010/main" val="35279452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712C9033-769B-4EFD-B4BC-E28CD2D40FD3}" type="datetimeFigureOut">
              <a:rPr lang="en-US" smtClean="0"/>
              <a:t>11/5/2026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9041B365-D8D5-4ED3-A31E-D03B3F7A9AA2}" type="slidenum">
              <a:rPr lang="en-US" smtClean="0"/>
              <a:t>‹#›</a:t>
            </a:fld>
            <a:endParaRPr lang="en-US"/>
          </a:p>
        </p:txBody>
      </p:sp>
    </p:spTree>
    <p:extLst>
      <p:ext uri="{BB962C8B-B14F-4D97-AF65-F5344CB8AC3E}">
        <p14:creationId xmlns:p14="http://schemas.microsoft.com/office/powerpoint/2010/main" val="3461283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1E2BC98-6EA0-4EE7-A97F-558F26662BCA}" type="slidenum">
              <a:rPr lang="en-US" smtClean="0"/>
              <a:t>1</a:t>
            </a:fld>
            <a:endParaRPr lang="en-US"/>
          </a:p>
        </p:txBody>
      </p:sp>
    </p:spTree>
    <p:extLst>
      <p:ext uri="{BB962C8B-B14F-4D97-AF65-F5344CB8AC3E}">
        <p14:creationId xmlns:p14="http://schemas.microsoft.com/office/powerpoint/2010/main" val="4139550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defTabSz="931774">
              <a:defRPr/>
            </a:pPr>
            <a:fld id="{9041B365-D8D5-4ED3-A31E-D03B3F7A9AA2}" type="slidenum">
              <a:rPr lang="en-US">
                <a:solidFill>
                  <a:prstClr val="black"/>
                </a:solidFill>
                <a:latin typeface="Calibri" panose="020F0502020204030204"/>
              </a:rPr>
              <a:pPr defTabSz="931774">
                <a:defRPr/>
              </a:pPr>
              <a:t>2</a:t>
            </a:fld>
            <a:endParaRPr lang="en-US">
              <a:solidFill>
                <a:prstClr val="black"/>
              </a:solidFill>
              <a:latin typeface="Calibri" panose="020F0502020204030204"/>
            </a:endParaRPr>
          </a:p>
        </p:txBody>
      </p:sp>
    </p:spTree>
    <p:extLst>
      <p:ext uri="{BB962C8B-B14F-4D97-AF65-F5344CB8AC3E}">
        <p14:creationId xmlns:p14="http://schemas.microsoft.com/office/powerpoint/2010/main" val="2878925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41B365-D8D5-4ED3-A31E-D03B3F7A9AA2}" type="slidenum">
              <a:rPr lang="en-US" smtClean="0"/>
              <a:t>4</a:t>
            </a:fld>
            <a:endParaRPr lang="en-US"/>
          </a:p>
        </p:txBody>
      </p:sp>
    </p:spTree>
    <p:extLst>
      <p:ext uri="{BB962C8B-B14F-4D97-AF65-F5344CB8AC3E}">
        <p14:creationId xmlns:p14="http://schemas.microsoft.com/office/powerpoint/2010/main" val="1349841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41B365-D8D5-4ED3-A31E-D03B3F7A9AA2}" type="slidenum">
              <a:rPr lang="en-US" smtClean="0"/>
              <a:t>5</a:t>
            </a:fld>
            <a:endParaRPr lang="en-US"/>
          </a:p>
        </p:txBody>
      </p:sp>
    </p:spTree>
    <p:extLst>
      <p:ext uri="{BB962C8B-B14F-4D97-AF65-F5344CB8AC3E}">
        <p14:creationId xmlns:p14="http://schemas.microsoft.com/office/powerpoint/2010/main" val="4004401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41B365-D8D5-4ED3-A31E-D03B3F7A9AA2}" type="slidenum">
              <a:rPr lang="en-US" smtClean="0"/>
              <a:t>6</a:t>
            </a:fld>
            <a:endParaRPr lang="en-US"/>
          </a:p>
        </p:txBody>
      </p:sp>
    </p:spTree>
    <p:extLst>
      <p:ext uri="{BB962C8B-B14F-4D97-AF65-F5344CB8AC3E}">
        <p14:creationId xmlns:p14="http://schemas.microsoft.com/office/powerpoint/2010/main" val="37322078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041B365-D8D5-4ED3-A31E-D03B3F7A9AA2}" type="slidenum">
              <a:rPr lang="en-US" smtClean="0"/>
              <a:t>7</a:t>
            </a:fld>
            <a:endParaRPr lang="en-US"/>
          </a:p>
        </p:txBody>
      </p:sp>
    </p:spTree>
    <p:extLst>
      <p:ext uri="{BB962C8B-B14F-4D97-AF65-F5344CB8AC3E}">
        <p14:creationId xmlns:p14="http://schemas.microsoft.com/office/powerpoint/2010/main" val="96724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2E427-FE22-D941-0699-854AE2C4C3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68ECA-39BF-16B3-F8BC-2C6795A641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D50E3C-4FFD-BA52-F6C6-C8D438BDD9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C08F81-DC90-DADE-CF53-6229138C7B3B}"/>
              </a:ext>
            </a:extLst>
          </p:cNvPr>
          <p:cNvSpPr>
            <a:spLocks noGrp="1"/>
          </p:cNvSpPr>
          <p:nvPr>
            <p:ph type="sldNum" sz="quarter" idx="5"/>
          </p:nvPr>
        </p:nvSpPr>
        <p:spPr/>
        <p:txBody>
          <a:bodyPr/>
          <a:lstStyle/>
          <a:p>
            <a:fld id="{9041B365-D8D5-4ED3-A31E-D03B3F7A9AA2}" type="slidenum">
              <a:rPr lang="en-US" smtClean="0"/>
              <a:t>8</a:t>
            </a:fld>
            <a:endParaRPr lang="en-US"/>
          </a:p>
        </p:txBody>
      </p:sp>
    </p:spTree>
    <p:extLst>
      <p:ext uri="{BB962C8B-B14F-4D97-AF65-F5344CB8AC3E}">
        <p14:creationId xmlns:p14="http://schemas.microsoft.com/office/powerpoint/2010/main" val="36658331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8569-7959-0241-9BB6-EB4CB1A4E314}"/>
              </a:ext>
            </a:extLst>
          </p:cNvPr>
          <p:cNvSpPr>
            <a:spLocks noGrp="1"/>
          </p:cNvSpPr>
          <p:nvPr>
            <p:ph type="ctrTitle"/>
          </p:nvPr>
        </p:nvSpPr>
        <p:spPr>
          <a:xfrm>
            <a:off x="1524000" y="1122363"/>
            <a:ext cx="9144000" cy="2387600"/>
          </a:xfrm>
        </p:spPr>
        <p:txBody>
          <a:bodyPr anchor="b"/>
          <a:lstStyle>
            <a:lvl1pPr algn="ctr">
              <a:defRPr sz="6000">
                <a:solidFill>
                  <a:srgbClr val="102649"/>
                </a:solidFill>
              </a:defRPr>
            </a:lvl1pPr>
          </a:lstStyle>
          <a:p>
            <a:r>
              <a:rPr lang="en-US"/>
              <a:t>Click to edit Master title style</a:t>
            </a:r>
          </a:p>
        </p:txBody>
      </p:sp>
      <p:sp>
        <p:nvSpPr>
          <p:cNvPr id="3" name="Subtitle 2">
            <a:extLst>
              <a:ext uri="{FF2B5EF4-FFF2-40B4-BE49-F238E27FC236}">
                <a16:creationId xmlns:a16="http://schemas.microsoft.com/office/drawing/2014/main" id="{D0C0594C-E6C1-9547-AD0F-AB6967F2DD52}"/>
              </a:ext>
            </a:extLst>
          </p:cNvPr>
          <p:cNvSpPr>
            <a:spLocks noGrp="1"/>
          </p:cNvSpPr>
          <p:nvPr>
            <p:ph type="subTitle" idx="1"/>
          </p:nvPr>
        </p:nvSpPr>
        <p:spPr>
          <a:xfrm>
            <a:off x="1524000" y="3602038"/>
            <a:ext cx="9144000" cy="1655762"/>
          </a:xfrm>
        </p:spPr>
        <p:txBody>
          <a:bodyPr/>
          <a:lstStyle>
            <a:lvl1pPr marL="0" indent="0" algn="ctr">
              <a:buNone/>
              <a:defRPr sz="2400">
                <a:solidFill>
                  <a:srgbClr val="00778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982362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B55A3-9192-AA4B-A28B-F665D0BBD9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CF848-C4FD-8E4B-B94D-2FC841DBA2E0}"/>
              </a:ext>
            </a:extLst>
          </p:cNvPr>
          <p:cNvSpPr>
            <a:spLocks noGrp="1"/>
          </p:cNvSpPr>
          <p:nvPr>
            <p:ph idx="1"/>
          </p:nvPr>
        </p:nvSpPr>
        <p:spPr>
          <a:xfrm>
            <a:off x="838200" y="1243013"/>
            <a:ext cx="10515600" cy="4093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46679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2AF73-9A4E-D146-900B-0DCB69024481}"/>
              </a:ext>
            </a:extLst>
          </p:cNvPr>
          <p:cNvSpPr>
            <a:spLocks noGrp="1"/>
          </p:cNvSpPr>
          <p:nvPr>
            <p:ph type="title"/>
          </p:nvPr>
        </p:nvSpPr>
        <p:spPr>
          <a:xfrm>
            <a:off x="831850" y="1709739"/>
            <a:ext cx="10515600" cy="2233612"/>
          </a:xfrm>
        </p:spPr>
        <p:txBody>
          <a:bodyPr anchor="b">
            <a:normAutofit/>
          </a:bodyPr>
          <a:lstStyle>
            <a:lvl1pPr marL="0" indent="0">
              <a:defRPr sz="4000"/>
            </a:lvl1pPr>
          </a:lstStyle>
          <a:p>
            <a:r>
              <a:rPr lang="en-US"/>
              <a:t>Click to edit Master title style</a:t>
            </a:r>
          </a:p>
        </p:txBody>
      </p:sp>
      <p:sp>
        <p:nvSpPr>
          <p:cNvPr id="3" name="Text Placeholder 2">
            <a:extLst>
              <a:ext uri="{FF2B5EF4-FFF2-40B4-BE49-F238E27FC236}">
                <a16:creationId xmlns:a16="http://schemas.microsoft.com/office/drawing/2014/main" id="{1068D449-E993-6C44-BBED-F872FBC174CF}"/>
              </a:ext>
            </a:extLst>
          </p:cNvPr>
          <p:cNvSpPr>
            <a:spLocks noGrp="1"/>
          </p:cNvSpPr>
          <p:nvPr>
            <p:ph type="body" idx="1"/>
          </p:nvPr>
        </p:nvSpPr>
        <p:spPr>
          <a:xfrm>
            <a:off x="831850" y="394335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83887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129AE-3E3D-8D40-9357-256A736AB1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F97DC4-37E3-C541-8F1C-EC9F203D4EB6}"/>
              </a:ext>
            </a:extLst>
          </p:cNvPr>
          <p:cNvSpPr>
            <a:spLocks noGrp="1"/>
          </p:cNvSpPr>
          <p:nvPr>
            <p:ph sz="half" idx="1"/>
          </p:nvPr>
        </p:nvSpPr>
        <p:spPr>
          <a:xfrm>
            <a:off x="762000" y="1320800"/>
            <a:ext cx="5181600" cy="36696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218A85B-13CF-DC4C-9B51-8C0EC0757430}"/>
              </a:ext>
            </a:extLst>
          </p:cNvPr>
          <p:cNvSpPr>
            <a:spLocks noGrp="1"/>
          </p:cNvSpPr>
          <p:nvPr>
            <p:ph sz="half" idx="2"/>
          </p:nvPr>
        </p:nvSpPr>
        <p:spPr>
          <a:xfrm>
            <a:off x="6096000" y="1320800"/>
            <a:ext cx="5181600" cy="36696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8210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5664-CBD9-5B44-AF8D-232A4D4E3EF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74293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3898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747C7-D880-DF47-A5AB-551081E93E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CD60D4-B40E-F34D-80B5-1FB5C01929C3}"/>
              </a:ext>
            </a:extLst>
          </p:cNvPr>
          <p:cNvSpPr>
            <a:spLocks noGrp="1"/>
          </p:cNvSpPr>
          <p:nvPr>
            <p:ph idx="1"/>
          </p:nvPr>
        </p:nvSpPr>
        <p:spPr>
          <a:xfrm>
            <a:off x="5183188" y="1891430"/>
            <a:ext cx="6172200" cy="39696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6E9781-5FD6-404C-9615-4A709D3011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832705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9EA58-8F14-9847-A5CC-481304CAC335}"/>
              </a:ext>
            </a:extLst>
          </p:cNvPr>
          <p:cNvSpPr>
            <a:spLocks noGrp="1"/>
          </p:cNvSpPr>
          <p:nvPr>
            <p:ph type="title"/>
          </p:nvPr>
        </p:nvSpPr>
        <p:spPr>
          <a:xfrm>
            <a:off x="839788" y="457200"/>
            <a:ext cx="3932237" cy="1600200"/>
          </a:xfrm>
        </p:spPr>
        <p:txBody>
          <a:bodyPr anchor="b"/>
          <a:lstStyle>
            <a:lvl1pPr marL="0" indent="0">
              <a:defRPr sz="3200"/>
            </a:lvl1pPr>
          </a:lstStyle>
          <a:p>
            <a:r>
              <a:rPr lang="en-US"/>
              <a:t>Click to edit Master title style</a:t>
            </a:r>
          </a:p>
        </p:txBody>
      </p:sp>
      <p:sp>
        <p:nvSpPr>
          <p:cNvPr id="3" name="Picture Placeholder 2">
            <a:extLst>
              <a:ext uri="{FF2B5EF4-FFF2-40B4-BE49-F238E27FC236}">
                <a16:creationId xmlns:a16="http://schemas.microsoft.com/office/drawing/2014/main" id="{E3780811-8AD9-384B-AAE6-7D7355D834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25E1C3A-9866-3A4D-B8F8-421BAC5017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863610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D2CF2-02DF-EB40-9C30-F603922C43E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58DE25A-01D2-3842-897E-9F6C707073D1}"/>
              </a:ext>
            </a:extLst>
          </p:cNvPr>
          <p:cNvSpPr>
            <a:spLocks noGrp="1"/>
          </p:cNvSpPr>
          <p:nvPr>
            <p:ph type="body" orient="vert" idx="1"/>
          </p:nvPr>
        </p:nvSpPr>
        <p:spPr>
          <a:xfrm>
            <a:off x="838200" y="1463675"/>
            <a:ext cx="10515600" cy="379394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2202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06970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9831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FAA31E-A6D5-0042-9274-104B04F9ADFA}"/>
              </a:ext>
            </a:extLst>
          </p:cNvPr>
          <p:cNvSpPr>
            <a:spLocks noGrp="1"/>
          </p:cNvSpPr>
          <p:nvPr>
            <p:ph type="title"/>
          </p:nvPr>
        </p:nvSpPr>
        <p:spPr>
          <a:xfrm>
            <a:off x="0" y="1"/>
            <a:ext cx="10515600" cy="9144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1896C5-06B0-3147-AB94-8C999EE890FF}"/>
              </a:ext>
            </a:extLst>
          </p:cNvPr>
          <p:cNvSpPr>
            <a:spLocks noGrp="1"/>
          </p:cNvSpPr>
          <p:nvPr>
            <p:ph type="body" idx="1"/>
          </p:nvPr>
        </p:nvSpPr>
        <p:spPr>
          <a:xfrm>
            <a:off x="838200" y="1469886"/>
            <a:ext cx="10515600" cy="39182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1339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7" r:id="rId8"/>
    <p:sldLayoutId id="2147483658" r:id="rId9"/>
    <p:sldLayoutId id="2147483662" r:id="rId10"/>
    <p:sldLayoutId id="2147483688" r:id="rId11"/>
  </p:sldLayoutIdLst>
  <p:hf sldNum="0" hdr="0" ftr="0" dt="0"/>
  <p:txStyles>
    <p:titleStyle>
      <a:lvl1pPr marL="228600" indent="0" algn="l" defTabSz="914400" rtl="0" eaLnBrk="1" latinLnBrk="0" hangingPunct="1">
        <a:lnSpc>
          <a:spcPct val="90000"/>
        </a:lnSpc>
        <a:spcBef>
          <a:spcPct val="0"/>
        </a:spcBef>
        <a:buNone/>
        <a:defRPr sz="4000" kern="1200">
          <a:solidFill>
            <a:srgbClr val="00778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102649"/>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102649"/>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102649"/>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102649"/>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0264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14960" y="1954833"/>
            <a:ext cx="10515600" cy="1325563"/>
          </a:xfrm>
        </p:spPr>
        <p:txBody>
          <a:bodyPr>
            <a:normAutofit/>
          </a:bodyPr>
          <a:lstStyle/>
          <a:p>
            <a:pPr marL="0"/>
            <a:r>
              <a:rPr lang="en-US" sz="4800" dirty="0"/>
              <a:t>2025-2026 Data Release</a:t>
            </a:r>
          </a:p>
        </p:txBody>
      </p:sp>
      <p:sp>
        <p:nvSpPr>
          <p:cNvPr id="7" name="Text Placeholder 6"/>
          <p:cNvSpPr>
            <a:spLocks noGrp="1"/>
          </p:cNvSpPr>
          <p:nvPr>
            <p:ph type="body" idx="4294967295"/>
          </p:nvPr>
        </p:nvSpPr>
        <p:spPr>
          <a:xfrm>
            <a:off x="314960" y="3178796"/>
            <a:ext cx="10515600" cy="1500187"/>
          </a:xfrm>
        </p:spPr>
        <p:txBody>
          <a:bodyPr>
            <a:normAutofit/>
          </a:bodyPr>
          <a:lstStyle/>
          <a:p>
            <a:pPr marL="0" indent="0">
              <a:buNone/>
            </a:pPr>
            <a:r>
              <a:rPr lang="en-US" dirty="0">
                <a:solidFill>
                  <a:schemeClr val="tx1">
                    <a:lumMod val="65000"/>
                    <a:lumOff val="35000"/>
                  </a:schemeClr>
                </a:solidFill>
              </a:rPr>
              <a:t>Todd County School District</a:t>
            </a:r>
          </a:p>
        </p:txBody>
      </p:sp>
    </p:spTree>
    <p:extLst>
      <p:ext uri="{BB962C8B-B14F-4D97-AF65-F5344CB8AC3E}">
        <p14:creationId xmlns:p14="http://schemas.microsoft.com/office/powerpoint/2010/main" val="563846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80FD6-D637-5369-27D9-DEE543BEB3D3}"/>
              </a:ext>
            </a:extLst>
          </p:cNvPr>
          <p:cNvSpPr>
            <a:spLocks noGrp="1"/>
          </p:cNvSpPr>
          <p:nvPr>
            <p:ph type="title"/>
          </p:nvPr>
        </p:nvSpPr>
        <p:spPr>
          <a:xfrm>
            <a:off x="0" y="-24775"/>
            <a:ext cx="12192000" cy="1113974"/>
          </a:xfrm>
        </p:spPr>
        <p:txBody>
          <a:bodyPr>
            <a:normAutofit/>
          </a:bodyPr>
          <a:lstStyle/>
          <a:p>
            <a:r>
              <a:rPr lang="en-US"/>
              <a:t>Color Ratings (State Accountability ONLY)</a:t>
            </a:r>
          </a:p>
        </p:txBody>
      </p:sp>
      <p:sp>
        <p:nvSpPr>
          <p:cNvPr id="3" name="Content Placeholder 2">
            <a:extLst>
              <a:ext uri="{FF2B5EF4-FFF2-40B4-BE49-F238E27FC236}">
                <a16:creationId xmlns:a16="http://schemas.microsoft.com/office/drawing/2014/main" id="{E2F6FF51-70E0-34D4-1A14-A9DC822207F1}"/>
              </a:ext>
            </a:extLst>
          </p:cNvPr>
          <p:cNvSpPr>
            <a:spLocks noGrp="1"/>
          </p:cNvSpPr>
          <p:nvPr>
            <p:ph idx="1"/>
          </p:nvPr>
        </p:nvSpPr>
        <p:spPr>
          <a:xfrm>
            <a:off x="684067" y="1382442"/>
            <a:ext cx="7215386" cy="4093115"/>
          </a:xfrm>
        </p:spPr>
        <p:txBody>
          <a:bodyPr vert="horz" lIns="91440" tIns="45720" rIns="91440" bIns="45720" rtlCol="0" anchor="t">
            <a:normAutofit/>
          </a:bodyPr>
          <a:lstStyle/>
          <a:p>
            <a:r>
              <a:rPr lang="en-US"/>
              <a:t>State Accountability will be reported using a color rating system to communicate performance of schools, with Red being the lowest rating and Blue being the highest rating.</a:t>
            </a:r>
          </a:p>
          <a:p>
            <a:r>
              <a:rPr lang="en-US" sz="2800"/>
              <a:t>An </a:t>
            </a:r>
            <a:r>
              <a:rPr lang="en-US"/>
              <a:t>Overall</a:t>
            </a:r>
            <a:r>
              <a:rPr lang="en-US" sz="2800"/>
              <a:t> </a:t>
            </a:r>
            <a:r>
              <a:rPr lang="en-US"/>
              <a:t>Performance Rating</a:t>
            </a:r>
            <a:r>
              <a:rPr lang="en-US" sz="2800"/>
              <a:t> combines performance on the exclusive state indicators </a:t>
            </a:r>
            <a:r>
              <a:rPr lang="en-US" sz="2800">
                <a:effectLst/>
                <a:ea typeface="Calibri"/>
              </a:rPr>
              <a:t>for elementary, middle and high schools.</a:t>
            </a:r>
            <a:endParaRPr lang="en-US"/>
          </a:p>
          <a:p>
            <a:endParaRPr lang="en-US" sz="2800">
              <a:effectLst/>
              <a:ea typeface="Calibri"/>
            </a:endParaRPr>
          </a:p>
          <a:p>
            <a:endParaRPr lang="en-US"/>
          </a:p>
        </p:txBody>
      </p:sp>
      <p:graphicFrame>
        <p:nvGraphicFramePr>
          <p:cNvPr id="6" name="Table 6">
            <a:extLst>
              <a:ext uri="{FF2B5EF4-FFF2-40B4-BE49-F238E27FC236}">
                <a16:creationId xmlns:a16="http://schemas.microsoft.com/office/drawing/2014/main" id="{0BD5A318-4C04-937D-0A84-220832F00D8E}"/>
              </a:ext>
            </a:extLst>
          </p:cNvPr>
          <p:cNvGraphicFramePr>
            <a:graphicFrameLocks noGrp="1"/>
          </p:cNvGraphicFramePr>
          <p:nvPr>
            <p:extLst>
              <p:ext uri="{D42A27DB-BD31-4B8C-83A1-F6EECF244321}">
                <p14:modId xmlns:p14="http://schemas.microsoft.com/office/powerpoint/2010/main" val="2048686352"/>
              </p:ext>
            </p:extLst>
          </p:nvPr>
        </p:nvGraphicFramePr>
        <p:xfrm>
          <a:off x="8432537" y="1089198"/>
          <a:ext cx="2340971" cy="4093115"/>
        </p:xfrm>
        <a:graphic>
          <a:graphicData uri="http://schemas.openxmlformats.org/drawingml/2006/table">
            <a:tbl>
              <a:tblPr firstRow="1" bandRow="1">
                <a:tableStyleId>{5C22544A-7EE6-4342-B048-85BDC9FD1C3A}</a:tableStyleId>
              </a:tblPr>
              <a:tblGrid>
                <a:gridCol w="2340971">
                  <a:extLst>
                    <a:ext uri="{9D8B030D-6E8A-4147-A177-3AD203B41FA5}">
                      <a16:colId xmlns:a16="http://schemas.microsoft.com/office/drawing/2014/main" val="2442760064"/>
                    </a:ext>
                  </a:extLst>
                </a:gridCol>
              </a:tblGrid>
              <a:tr h="818623">
                <a:tc>
                  <a:txBody>
                    <a:bodyPr/>
                    <a:lstStyle/>
                    <a:p>
                      <a:pPr algn="ctr"/>
                      <a:r>
                        <a:rPr lang="en-US" b="1">
                          <a:solidFill>
                            <a:schemeClr val="tx1"/>
                          </a:solidFill>
                          <a:latin typeface="+mn-lt"/>
                        </a:rPr>
                        <a:t>Blue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074D8"/>
                    </a:solidFill>
                  </a:tcPr>
                </a:tc>
                <a:extLst>
                  <a:ext uri="{0D108BD9-81ED-4DB2-BD59-A6C34878D82A}">
                    <a16:rowId xmlns:a16="http://schemas.microsoft.com/office/drawing/2014/main" val="3241849748"/>
                  </a:ext>
                </a:extLst>
              </a:tr>
              <a:tr h="818623">
                <a:tc>
                  <a:txBody>
                    <a:bodyPr/>
                    <a:lstStyle/>
                    <a:p>
                      <a:pPr algn="ctr"/>
                      <a:r>
                        <a:rPr lang="en-US" b="1">
                          <a:solidFill>
                            <a:schemeClr val="tx1"/>
                          </a:solidFill>
                          <a:latin typeface="+mn-lt"/>
                        </a:rPr>
                        <a:t>Green</a:t>
                      </a:r>
                    </a:p>
                    <a:p>
                      <a:pPr algn="ctr"/>
                      <a:endParaRPr lang="en-US" b="1">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4219565550"/>
                  </a:ext>
                </a:extLst>
              </a:tr>
              <a:tr h="818623">
                <a:tc>
                  <a:txBody>
                    <a:bodyPr/>
                    <a:lstStyle/>
                    <a:p>
                      <a:pPr algn="ctr"/>
                      <a:r>
                        <a:rPr lang="en-US" b="1">
                          <a:solidFill>
                            <a:schemeClr val="tx1"/>
                          </a:solidFill>
                          <a:latin typeface="+mn-lt"/>
                        </a:rPr>
                        <a:t>Yellow</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867676460"/>
                  </a:ext>
                </a:extLst>
              </a:tr>
              <a:tr h="818623">
                <a:tc>
                  <a:txBody>
                    <a:bodyPr/>
                    <a:lstStyle/>
                    <a:p>
                      <a:pPr algn="ctr"/>
                      <a:r>
                        <a:rPr lang="en-US" b="1">
                          <a:solidFill>
                            <a:schemeClr val="tx1"/>
                          </a:solidFill>
                          <a:latin typeface="+mn-lt"/>
                        </a:rPr>
                        <a:t>Orange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039031514"/>
                  </a:ext>
                </a:extLst>
              </a:tr>
              <a:tr h="818623">
                <a:tc>
                  <a:txBody>
                    <a:bodyPr/>
                    <a:lstStyle/>
                    <a:p>
                      <a:pPr algn="ctr"/>
                      <a:r>
                        <a:rPr lang="en-US" b="1">
                          <a:solidFill>
                            <a:schemeClr val="tx1"/>
                          </a:solidFill>
                          <a:latin typeface="+mn-lt"/>
                        </a:rPr>
                        <a:t>Red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3576442407"/>
                  </a:ext>
                </a:extLst>
              </a:tr>
            </a:tbl>
          </a:graphicData>
        </a:graphic>
      </p:graphicFrame>
    </p:spTree>
    <p:extLst>
      <p:ext uri="{BB962C8B-B14F-4D97-AF65-F5344CB8AC3E}">
        <p14:creationId xmlns:p14="http://schemas.microsoft.com/office/powerpoint/2010/main" val="2231297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A8E9B6-9990-3EF3-9A0B-95921890A1B6}"/>
              </a:ext>
            </a:extLst>
          </p:cNvPr>
          <p:cNvSpPr>
            <a:spLocks noGrp="1"/>
          </p:cNvSpPr>
          <p:nvPr>
            <p:ph type="title"/>
          </p:nvPr>
        </p:nvSpPr>
        <p:spPr>
          <a:xfrm>
            <a:off x="233680" y="1671320"/>
            <a:ext cx="8707120" cy="2494280"/>
          </a:xfrm>
        </p:spPr>
        <p:txBody>
          <a:bodyPr>
            <a:normAutofit/>
          </a:bodyPr>
          <a:lstStyle/>
          <a:p>
            <a:pPr marL="0"/>
            <a:r>
              <a:rPr lang="en-US" sz="4800"/>
              <a:t>Accountability Data</a:t>
            </a:r>
          </a:p>
        </p:txBody>
      </p:sp>
    </p:spTree>
    <p:extLst>
      <p:ext uri="{BB962C8B-B14F-4D97-AF65-F5344CB8AC3E}">
        <p14:creationId xmlns:p14="http://schemas.microsoft.com/office/powerpoint/2010/main" val="12045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89B3ED3-4552-F0FF-9123-D38CE1B068F7}"/>
              </a:ext>
            </a:extLst>
          </p:cNvPr>
          <p:cNvGraphicFramePr>
            <a:graphicFrameLocks/>
          </p:cNvGraphicFramePr>
          <p:nvPr>
            <p:extLst>
              <p:ext uri="{D42A27DB-BD31-4B8C-83A1-F6EECF244321}">
                <p14:modId xmlns:p14="http://schemas.microsoft.com/office/powerpoint/2010/main" val="1956172124"/>
              </p:ext>
            </p:extLst>
          </p:nvPr>
        </p:nvGraphicFramePr>
        <p:xfrm>
          <a:off x="873591" y="2194351"/>
          <a:ext cx="2324100" cy="2578817"/>
        </p:xfrm>
        <a:graphic>
          <a:graphicData uri="http://schemas.openxmlformats.org/drawingml/2006/table">
            <a:tbl>
              <a:tblPr firstRow="1" bandRow="1">
                <a:tableStyleId>{5C22544A-7EE6-4342-B048-85BDC9FD1C3A}</a:tableStyleId>
              </a:tblPr>
              <a:tblGrid>
                <a:gridCol w="2324100">
                  <a:extLst>
                    <a:ext uri="{9D8B030D-6E8A-4147-A177-3AD203B41FA5}">
                      <a16:colId xmlns:a16="http://schemas.microsoft.com/office/drawing/2014/main" val="1528844869"/>
                    </a:ext>
                  </a:extLst>
                </a:gridCol>
              </a:tblGrid>
              <a:tr h="923755">
                <a:tc>
                  <a:txBody>
                    <a:bodyPr/>
                    <a:lstStyle/>
                    <a:p>
                      <a:pPr algn="ctr"/>
                      <a:r>
                        <a:rPr lang="en-US" dirty="0">
                          <a:solidFill>
                            <a:schemeClr val="tx1"/>
                          </a:solidFill>
                        </a:rPr>
                        <a:t>School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403998870"/>
                  </a:ext>
                </a:extLst>
              </a:tr>
              <a:tr h="1655062">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1620971"/>
                  </a:ext>
                </a:extLst>
              </a:tr>
            </a:tbl>
          </a:graphicData>
        </a:graphic>
      </p:graphicFrame>
      <p:sp>
        <p:nvSpPr>
          <p:cNvPr id="2" name="Title 1">
            <a:extLst>
              <a:ext uri="{FF2B5EF4-FFF2-40B4-BE49-F238E27FC236}">
                <a16:creationId xmlns:a16="http://schemas.microsoft.com/office/drawing/2014/main" id="{FBFE89C4-7CFC-9571-AA7A-72E409619735}"/>
              </a:ext>
            </a:extLst>
          </p:cNvPr>
          <p:cNvSpPr>
            <a:spLocks noGrp="1"/>
          </p:cNvSpPr>
          <p:nvPr>
            <p:ph type="title"/>
          </p:nvPr>
        </p:nvSpPr>
        <p:spPr>
          <a:xfrm>
            <a:off x="0" y="691256"/>
            <a:ext cx="11517147" cy="956803"/>
          </a:xfrm>
        </p:spPr>
        <p:txBody>
          <a:bodyPr>
            <a:normAutofit fontScale="90000"/>
          </a:bodyPr>
          <a:lstStyle/>
          <a:p>
            <a:pPr algn="ctr"/>
            <a:r>
              <a:rPr lang="en-US" dirty="0"/>
              <a:t>State Accountability Profile at</a:t>
            </a:r>
            <a:br>
              <a:rPr lang="en-US" dirty="0"/>
            </a:br>
            <a:r>
              <a:rPr lang="en-US" dirty="0"/>
              <a:t> North Todd Elementary School</a:t>
            </a:r>
            <a:endParaRPr lang="en-US" dirty="0">
              <a:solidFill>
                <a:schemeClr val="tx1">
                  <a:lumMod val="65000"/>
                  <a:lumOff val="35000"/>
                </a:schemeClr>
              </a:solidFill>
            </a:endParaRPr>
          </a:p>
        </p:txBody>
      </p:sp>
      <p:graphicFrame>
        <p:nvGraphicFramePr>
          <p:cNvPr id="5" name="Table 5">
            <a:extLst>
              <a:ext uri="{FF2B5EF4-FFF2-40B4-BE49-F238E27FC236}">
                <a16:creationId xmlns:a16="http://schemas.microsoft.com/office/drawing/2014/main" id="{6B6FB915-652D-C21B-B402-4C259395C75B}"/>
              </a:ext>
            </a:extLst>
          </p:cNvPr>
          <p:cNvGraphicFramePr>
            <a:graphicFrameLocks noGrp="1"/>
          </p:cNvGraphicFramePr>
          <p:nvPr>
            <p:ph idx="1"/>
            <p:extLst>
              <p:ext uri="{D42A27DB-BD31-4B8C-83A1-F6EECF244321}">
                <p14:modId xmlns:p14="http://schemas.microsoft.com/office/powerpoint/2010/main" val="1924730559"/>
              </p:ext>
            </p:extLst>
          </p:nvPr>
        </p:nvGraphicFramePr>
        <p:xfrm>
          <a:off x="3197691" y="2194351"/>
          <a:ext cx="7893981" cy="2582839"/>
        </p:xfrm>
        <a:graphic>
          <a:graphicData uri="http://schemas.openxmlformats.org/drawingml/2006/table">
            <a:tbl>
              <a:tblPr firstRow="1" bandRow="1">
                <a:tableStyleId>{5C22544A-7EE6-4342-B048-85BDC9FD1C3A}</a:tableStyleId>
              </a:tblPr>
              <a:tblGrid>
                <a:gridCol w="1982701">
                  <a:extLst>
                    <a:ext uri="{9D8B030D-6E8A-4147-A177-3AD203B41FA5}">
                      <a16:colId xmlns:a16="http://schemas.microsoft.com/office/drawing/2014/main" val="1271947120"/>
                    </a:ext>
                  </a:extLst>
                </a:gridCol>
                <a:gridCol w="2963846">
                  <a:extLst>
                    <a:ext uri="{9D8B030D-6E8A-4147-A177-3AD203B41FA5}">
                      <a16:colId xmlns:a16="http://schemas.microsoft.com/office/drawing/2014/main" val="1879375630"/>
                    </a:ext>
                  </a:extLst>
                </a:gridCol>
                <a:gridCol w="2947434">
                  <a:extLst>
                    <a:ext uri="{9D8B030D-6E8A-4147-A177-3AD203B41FA5}">
                      <a16:colId xmlns:a16="http://schemas.microsoft.com/office/drawing/2014/main" val="2657501330"/>
                    </a:ext>
                  </a:extLst>
                </a:gridCol>
              </a:tblGrid>
              <a:tr h="911743">
                <a:tc>
                  <a:txBody>
                    <a:bodyPr/>
                    <a:lstStyle/>
                    <a:p>
                      <a:pPr algn="ctr"/>
                      <a:r>
                        <a:rPr lang="en-US" dirty="0">
                          <a:solidFill>
                            <a:schemeClr val="tx1"/>
                          </a:solidFill>
                        </a:rPr>
                        <a:t>Year</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en-US" dirty="0">
                          <a:solidFill>
                            <a:schemeClr val="tx1"/>
                          </a:solidFill>
                        </a:rPr>
                        <a:t>Overall Performance (Color) Rating</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lumMod val="60000"/>
                        <a:lumOff val="40000"/>
                      </a:schemeClr>
                    </a:solidFill>
                  </a:tcPr>
                </a:tc>
                <a:tc>
                  <a:txBody>
                    <a:bodyPr/>
                    <a:lstStyle/>
                    <a:p>
                      <a:pPr algn="ctr"/>
                      <a:r>
                        <a:rPr lang="en-US">
                          <a:solidFill>
                            <a:schemeClr val="tx1"/>
                          </a:solidFill>
                        </a:rPr>
                        <a:t>Overall Score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760202556"/>
                  </a:ext>
                </a:extLst>
              </a:tr>
              <a:tr h="523618">
                <a:tc>
                  <a:txBody>
                    <a:bodyPr/>
                    <a:lstStyle/>
                    <a:p>
                      <a:pPr algn="ctr"/>
                      <a:r>
                        <a:rPr lang="en-US"/>
                        <a:t>2024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US" dirty="0"/>
                        <a:t>45.1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825734"/>
                  </a:ext>
                </a:extLst>
              </a:tr>
              <a:tr h="573739">
                <a:tc>
                  <a:txBody>
                    <a:bodyPr/>
                    <a:lstStyle/>
                    <a:p>
                      <a:pPr algn="ctr"/>
                      <a:r>
                        <a:rPr lang="en-US" dirty="0"/>
                        <a:t>2025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Blue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3074D8"/>
                    </a:solidFill>
                  </a:tcPr>
                </a:tc>
                <a:tc>
                  <a:txBody>
                    <a:bodyPr/>
                    <a:lstStyle/>
                    <a:p>
                      <a:pPr algn="ctr"/>
                      <a:r>
                        <a:rPr lang="en-US" dirty="0"/>
                        <a:t>97.0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7097830"/>
                  </a:ext>
                </a:extLst>
              </a:tr>
              <a:tr h="573739">
                <a:tc>
                  <a:txBody>
                    <a:bodyPr/>
                    <a:lstStyle/>
                    <a:p>
                      <a:pPr algn="ctr"/>
                      <a:r>
                        <a:rPr lang="en-US" dirty="0"/>
                        <a:t>2026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pPr algn="ctr"/>
                      <a:r>
                        <a:rPr lang="en-US" dirty="0"/>
                        <a:t>Green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B050"/>
                    </a:solidFill>
                  </a:tcPr>
                </a:tc>
                <a:tc>
                  <a:txBody>
                    <a:bodyPr/>
                    <a:lstStyle/>
                    <a:p>
                      <a:pPr algn="ctr"/>
                      <a:r>
                        <a:rPr lang="en-US" dirty="0"/>
                        <a:t>74.8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6388666"/>
                  </a:ext>
                </a:extLst>
              </a:tr>
            </a:tbl>
          </a:graphicData>
        </a:graphic>
      </p:graphicFrame>
      <p:sp>
        <p:nvSpPr>
          <p:cNvPr id="7" name="TextBox 6"/>
          <p:cNvSpPr txBox="1"/>
          <p:nvPr/>
        </p:nvSpPr>
        <p:spPr>
          <a:xfrm>
            <a:off x="1178391" y="3198899"/>
            <a:ext cx="1714500" cy="923330"/>
          </a:xfrm>
          <a:prstGeom prst="rect">
            <a:avLst/>
          </a:prstGeom>
          <a:noFill/>
        </p:spPr>
        <p:txBody>
          <a:bodyPr wrap="square" rtlCol="0">
            <a:spAutoFit/>
          </a:bodyPr>
          <a:lstStyle/>
          <a:p>
            <a:pPr algn="ctr"/>
            <a:r>
              <a:rPr lang="en-US" dirty="0"/>
              <a:t>North Todd Elementary School</a:t>
            </a:r>
          </a:p>
        </p:txBody>
      </p:sp>
    </p:spTree>
    <p:extLst>
      <p:ext uri="{BB962C8B-B14F-4D97-AF65-F5344CB8AC3E}">
        <p14:creationId xmlns:p14="http://schemas.microsoft.com/office/powerpoint/2010/main" val="667898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C89B3ED3-4552-F0FF-9123-D38CE1B068F7}"/>
              </a:ext>
            </a:extLst>
          </p:cNvPr>
          <p:cNvGraphicFramePr>
            <a:graphicFrameLocks/>
          </p:cNvGraphicFramePr>
          <p:nvPr>
            <p:extLst>
              <p:ext uri="{D42A27DB-BD31-4B8C-83A1-F6EECF244321}">
                <p14:modId xmlns:p14="http://schemas.microsoft.com/office/powerpoint/2010/main" val="3453308122"/>
              </p:ext>
            </p:extLst>
          </p:nvPr>
        </p:nvGraphicFramePr>
        <p:xfrm>
          <a:off x="873591" y="2194351"/>
          <a:ext cx="2324100" cy="2582839"/>
        </p:xfrm>
        <a:graphic>
          <a:graphicData uri="http://schemas.openxmlformats.org/drawingml/2006/table">
            <a:tbl>
              <a:tblPr firstRow="1" bandRow="1">
                <a:tableStyleId>{5C22544A-7EE6-4342-B048-85BDC9FD1C3A}</a:tableStyleId>
              </a:tblPr>
              <a:tblGrid>
                <a:gridCol w="2324100">
                  <a:extLst>
                    <a:ext uri="{9D8B030D-6E8A-4147-A177-3AD203B41FA5}">
                      <a16:colId xmlns:a16="http://schemas.microsoft.com/office/drawing/2014/main" val="1528844869"/>
                    </a:ext>
                  </a:extLst>
                </a:gridCol>
              </a:tblGrid>
              <a:tr h="911481">
                <a:tc>
                  <a:txBody>
                    <a:bodyPr/>
                    <a:lstStyle/>
                    <a:p>
                      <a:pPr algn="ctr"/>
                      <a:r>
                        <a:rPr lang="en-US" dirty="0">
                          <a:solidFill>
                            <a:schemeClr val="tx1"/>
                          </a:solidFill>
                        </a:rPr>
                        <a:t>School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403998870"/>
                  </a:ext>
                </a:extLst>
              </a:tr>
              <a:tr h="1671358">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01620971"/>
                  </a:ext>
                </a:extLst>
              </a:tr>
            </a:tbl>
          </a:graphicData>
        </a:graphic>
      </p:graphicFrame>
      <p:sp>
        <p:nvSpPr>
          <p:cNvPr id="2" name="Title 1">
            <a:extLst>
              <a:ext uri="{FF2B5EF4-FFF2-40B4-BE49-F238E27FC236}">
                <a16:creationId xmlns:a16="http://schemas.microsoft.com/office/drawing/2014/main" id="{FBFE89C4-7CFC-9571-AA7A-72E409619735}"/>
              </a:ext>
            </a:extLst>
          </p:cNvPr>
          <p:cNvSpPr>
            <a:spLocks noGrp="1"/>
          </p:cNvSpPr>
          <p:nvPr>
            <p:ph type="title"/>
          </p:nvPr>
        </p:nvSpPr>
        <p:spPr>
          <a:xfrm>
            <a:off x="135695" y="563826"/>
            <a:ext cx="11517147" cy="956803"/>
          </a:xfrm>
        </p:spPr>
        <p:txBody>
          <a:bodyPr>
            <a:normAutofit fontScale="90000"/>
          </a:bodyPr>
          <a:lstStyle/>
          <a:p>
            <a:pPr algn="ctr"/>
            <a:r>
              <a:rPr lang="en-US" dirty="0"/>
              <a:t>State Accountability Profile at</a:t>
            </a:r>
            <a:br>
              <a:rPr lang="en-US" dirty="0"/>
            </a:br>
            <a:r>
              <a:rPr lang="en-US" dirty="0"/>
              <a:t> South Todd Elementary School</a:t>
            </a:r>
            <a:endParaRPr lang="en-US" dirty="0">
              <a:solidFill>
                <a:schemeClr val="tx1">
                  <a:lumMod val="65000"/>
                  <a:lumOff val="35000"/>
                </a:schemeClr>
              </a:solidFill>
            </a:endParaRPr>
          </a:p>
        </p:txBody>
      </p:sp>
      <p:graphicFrame>
        <p:nvGraphicFramePr>
          <p:cNvPr id="5" name="Table 5">
            <a:extLst>
              <a:ext uri="{FF2B5EF4-FFF2-40B4-BE49-F238E27FC236}">
                <a16:creationId xmlns:a16="http://schemas.microsoft.com/office/drawing/2014/main" id="{6B6FB915-652D-C21B-B402-4C259395C75B}"/>
              </a:ext>
            </a:extLst>
          </p:cNvPr>
          <p:cNvGraphicFramePr>
            <a:graphicFrameLocks noGrp="1"/>
          </p:cNvGraphicFramePr>
          <p:nvPr>
            <p:ph idx="1"/>
            <p:extLst>
              <p:ext uri="{D42A27DB-BD31-4B8C-83A1-F6EECF244321}">
                <p14:modId xmlns:p14="http://schemas.microsoft.com/office/powerpoint/2010/main" val="1611693252"/>
              </p:ext>
            </p:extLst>
          </p:nvPr>
        </p:nvGraphicFramePr>
        <p:xfrm>
          <a:off x="3197691" y="2194351"/>
          <a:ext cx="7893981" cy="2582839"/>
        </p:xfrm>
        <a:graphic>
          <a:graphicData uri="http://schemas.openxmlformats.org/drawingml/2006/table">
            <a:tbl>
              <a:tblPr firstRow="1" bandRow="1">
                <a:tableStyleId>{5C22544A-7EE6-4342-B048-85BDC9FD1C3A}</a:tableStyleId>
              </a:tblPr>
              <a:tblGrid>
                <a:gridCol w="1982701">
                  <a:extLst>
                    <a:ext uri="{9D8B030D-6E8A-4147-A177-3AD203B41FA5}">
                      <a16:colId xmlns:a16="http://schemas.microsoft.com/office/drawing/2014/main" val="1271947120"/>
                    </a:ext>
                  </a:extLst>
                </a:gridCol>
                <a:gridCol w="2963846">
                  <a:extLst>
                    <a:ext uri="{9D8B030D-6E8A-4147-A177-3AD203B41FA5}">
                      <a16:colId xmlns:a16="http://schemas.microsoft.com/office/drawing/2014/main" val="1879375630"/>
                    </a:ext>
                  </a:extLst>
                </a:gridCol>
                <a:gridCol w="2947434">
                  <a:extLst>
                    <a:ext uri="{9D8B030D-6E8A-4147-A177-3AD203B41FA5}">
                      <a16:colId xmlns:a16="http://schemas.microsoft.com/office/drawing/2014/main" val="2657501330"/>
                    </a:ext>
                  </a:extLst>
                </a:gridCol>
              </a:tblGrid>
              <a:tr h="911743">
                <a:tc>
                  <a:txBody>
                    <a:bodyPr/>
                    <a:lstStyle/>
                    <a:p>
                      <a:pPr algn="ctr"/>
                      <a:r>
                        <a:rPr lang="en-US">
                          <a:solidFill>
                            <a:schemeClr val="tx1"/>
                          </a:solidFill>
                        </a:rPr>
                        <a:t>Year</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en-US">
                          <a:solidFill>
                            <a:schemeClr val="tx1"/>
                          </a:solidFill>
                        </a:rPr>
                        <a:t>Overall Performance (Color) Rating</a:t>
                      </a:r>
                    </a:p>
                  </a:txBody>
                  <a:tcPr>
                    <a:lnL w="12700">
                      <a:solidFill>
                        <a:schemeClr val="tx1"/>
                      </a:solidFill>
                    </a:lnL>
                    <a:lnR w="12700">
                      <a:solidFill>
                        <a:schemeClr val="tx1"/>
                      </a:solidFill>
                    </a:lnR>
                    <a:lnT w="12700">
                      <a:solidFill>
                        <a:schemeClr val="tx1"/>
                      </a:solidFill>
                    </a:lnT>
                    <a:lnB w="12700">
                      <a:solidFill>
                        <a:schemeClr val="tx1"/>
                      </a:solidFill>
                    </a:lnB>
                    <a:solidFill>
                      <a:schemeClr val="accent1">
                        <a:lumMod val="60000"/>
                        <a:lumOff val="40000"/>
                      </a:schemeClr>
                    </a:solidFill>
                  </a:tcPr>
                </a:tc>
                <a:tc>
                  <a:txBody>
                    <a:bodyPr/>
                    <a:lstStyle/>
                    <a:p>
                      <a:pPr algn="ctr"/>
                      <a:r>
                        <a:rPr lang="en-US">
                          <a:solidFill>
                            <a:schemeClr val="tx1"/>
                          </a:solidFill>
                        </a:rPr>
                        <a:t>Overall Score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760202556"/>
                  </a:ext>
                </a:extLst>
              </a:tr>
              <a:tr h="523618">
                <a:tc>
                  <a:txBody>
                    <a:bodyPr/>
                    <a:lstStyle/>
                    <a:p>
                      <a:pPr algn="ctr"/>
                      <a:r>
                        <a:rPr lang="en-US"/>
                        <a:t>2024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Yellow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US" dirty="0"/>
                        <a:t>57.9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825734"/>
                  </a:ext>
                </a:extLst>
              </a:tr>
              <a:tr h="573739">
                <a:tc>
                  <a:txBody>
                    <a:bodyPr/>
                    <a:lstStyle/>
                    <a:p>
                      <a:pPr algn="ctr"/>
                      <a:r>
                        <a:rPr lang="en-US" dirty="0"/>
                        <a:t>2025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Green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00B050"/>
                    </a:solidFill>
                  </a:tcPr>
                </a:tc>
                <a:tc>
                  <a:txBody>
                    <a:bodyPr/>
                    <a:lstStyle/>
                    <a:p>
                      <a:pPr algn="ctr"/>
                      <a:r>
                        <a:rPr lang="en-US" dirty="0"/>
                        <a:t>76.4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7097830"/>
                  </a:ext>
                </a:extLst>
              </a:tr>
              <a:tr h="573739">
                <a:tc>
                  <a:txBody>
                    <a:bodyPr/>
                    <a:lstStyle/>
                    <a:p>
                      <a:pPr algn="ctr"/>
                      <a:r>
                        <a:rPr lang="en-US" dirty="0"/>
                        <a:t>2026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pPr algn="ctr"/>
                      <a:r>
                        <a:rPr lang="en-US" dirty="0"/>
                        <a:t>Yellow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FFFF00"/>
                    </a:solidFill>
                  </a:tcPr>
                </a:tc>
                <a:tc>
                  <a:txBody>
                    <a:bodyPr/>
                    <a:lstStyle/>
                    <a:p>
                      <a:pPr algn="ctr"/>
                      <a:r>
                        <a:rPr lang="en-US" dirty="0"/>
                        <a:t>69.6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67519132"/>
                  </a:ext>
                </a:extLst>
              </a:tr>
            </a:tbl>
          </a:graphicData>
        </a:graphic>
      </p:graphicFrame>
      <p:sp>
        <p:nvSpPr>
          <p:cNvPr id="7" name="TextBox 6"/>
          <p:cNvSpPr txBox="1"/>
          <p:nvPr/>
        </p:nvSpPr>
        <p:spPr>
          <a:xfrm>
            <a:off x="1178391" y="3198899"/>
            <a:ext cx="1714500" cy="923330"/>
          </a:xfrm>
          <a:prstGeom prst="rect">
            <a:avLst/>
          </a:prstGeom>
          <a:noFill/>
        </p:spPr>
        <p:txBody>
          <a:bodyPr wrap="square" rtlCol="0">
            <a:spAutoFit/>
          </a:bodyPr>
          <a:lstStyle/>
          <a:p>
            <a:pPr algn="ctr"/>
            <a:r>
              <a:rPr lang="en-US" dirty="0"/>
              <a:t>South Todd Elementary School</a:t>
            </a:r>
          </a:p>
        </p:txBody>
      </p:sp>
    </p:spTree>
    <p:extLst>
      <p:ext uri="{BB962C8B-B14F-4D97-AF65-F5344CB8AC3E}">
        <p14:creationId xmlns:p14="http://schemas.microsoft.com/office/powerpoint/2010/main" val="3930096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E89C4-7CFC-9571-AA7A-72E409619735}"/>
              </a:ext>
            </a:extLst>
          </p:cNvPr>
          <p:cNvSpPr>
            <a:spLocks noGrp="1"/>
          </p:cNvSpPr>
          <p:nvPr>
            <p:ph type="title"/>
          </p:nvPr>
        </p:nvSpPr>
        <p:spPr>
          <a:xfrm>
            <a:off x="308009" y="721895"/>
            <a:ext cx="10994571" cy="1036320"/>
          </a:xfrm>
        </p:spPr>
        <p:txBody>
          <a:bodyPr>
            <a:normAutofit fontScale="90000"/>
          </a:bodyPr>
          <a:lstStyle/>
          <a:p>
            <a:pPr algn="ctr"/>
            <a:r>
              <a:rPr lang="en-US" dirty="0"/>
              <a:t>State Accountability </a:t>
            </a:r>
            <a:r>
              <a:rPr lang="en-US" dirty="0">
                <a:ea typeface="+mj-lt"/>
                <a:cs typeface="+mj-lt"/>
              </a:rPr>
              <a:t>Profile </a:t>
            </a:r>
            <a:r>
              <a:rPr lang="en-US" dirty="0"/>
              <a:t>at </a:t>
            </a:r>
            <a:br>
              <a:rPr lang="en-US" dirty="0"/>
            </a:br>
            <a:r>
              <a:rPr lang="en-US" dirty="0"/>
              <a:t>Todd County Middle School</a:t>
            </a:r>
          </a:p>
        </p:txBody>
      </p:sp>
      <p:graphicFrame>
        <p:nvGraphicFramePr>
          <p:cNvPr id="9" name="Table 5">
            <a:extLst>
              <a:ext uri="{FF2B5EF4-FFF2-40B4-BE49-F238E27FC236}">
                <a16:creationId xmlns:a16="http://schemas.microsoft.com/office/drawing/2014/main" id="{C7987E4C-2F3C-0B52-E729-78BD22D7F58E}"/>
              </a:ext>
            </a:extLst>
          </p:cNvPr>
          <p:cNvGraphicFramePr>
            <a:graphicFrameLocks noGrp="1"/>
          </p:cNvGraphicFramePr>
          <p:nvPr>
            <p:ph idx="1"/>
            <p:extLst>
              <p:ext uri="{D42A27DB-BD31-4B8C-83A1-F6EECF244321}">
                <p14:modId xmlns:p14="http://schemas.microsoft.com/office/powerpoint/2010/main" val="1042494074"/>
              </p:ext>
            </p:extLst>
          </p:nvPr>
        </p:nvGraphicFramePr>
        <p:xfrm>
          <a:off x="1474237" y="2493908"/>
          <a:ext cx="9520335" cy="2804991"/>
        </p:xfrm>
        <a:graphic>
          <a:graphicData uri="http://schemas.openxmlformats.org/drawingml/2006/table">
            <a:tbl>
              <a:tblPr firstRow="1" bandRow="1">
                <a:tableStyleId>{5C22544A-7EE6-4342-B048-85BDC9FD1C3A}</a:tableStyleId>
              </a:tblPr>
              <a:tblGrid>
                <a:gridCol w="1911165">
                  <a:extLst>
                    <a:ext uri="{9D8B030D-6E8A-4147-A177-3AD203B41FA5}">
                      <a16:colId xmlns:a16="http://schemas.microsoft.com/office/drawing/2014/main" val="1256516799"/>
                    </a:ext>
                  </a:extLst>
                </a:gridCol>
                <a:gridCol w="1911165">
                  <a:extLst>
                    <a:ext uri="{9D8B030D-6E8A-4147-A177-3AD203B41FA5}">
                      <a16:colId xmlns:a16="http://schemas.microsoft.com/office/drawing/2014/main" val="1271947120"/>
                    </a:ext>
                  </a:extLst>
                </a:gridCol>
                <a:gridCol w="2856913">
                  <a:extLst>
                    <a:ext uri="{9D8B030D-6E8A-4147-A177-3AD203B41FA5}">
                      <a16:colId xmlns:a16="http://schemas.microsoft.com/office/drawing/2014/main" val="1879375630"/>
                    </a:ext>
                  </a:extLst>
                </a:gridCol>
                <a:gridCol w="2841092">
                  <a:extLst>
                    <a:ext uri="{9D8B030D-6E8A-4147-A177-3AD203B41FA5}">
                      <a16:colId xmlns:a16="http://schemas.microsoft.com/office/drawing/2014/main" val="2657501330"/>
                    </a:ext>
                  </a:extLst>
                </a:gridCol>
              </a:tblGrid>
              <a:tr h="916042">
                <a:tc>
                  <a:txBody>
                    <a:bodyPr/>
                    <a:lstStyle/>
                    <a:p>
                      <a:pPr algn="ctr"/>
                      <a:r>
                        <a:rPr lang="en-US">
                          <a:solidFill>
                            <a:schemeClr val="tx1"/>
                          </a:solidFill>
                        </a:rPr>
                        <a:t>School Name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AAD6B8"/>
                    </a:solidFill>
                  </a:tcPr>
                </a:tc>
                <a:tc>
                  <a:txBody>
                    <a:bodyPr/>
                    <a:lstStyle/>
                    <a:p>
                      <a:pPr algn="ctr"/>
                      <a:r>
                        <a:rPr lang="en-US">
                          <a:solidFill>
                            <a:schemeClr val="tx1"/>
                          </a:solidFill>
                        </a:rPr>
                        <a:t>Year</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AAD6B8"/>
                    </a:solidFill>
                  </a:tcPr>
                </a:tc>
                <a:tc>
                  <a:txBody>
                    <a:bodyPr/>
                    <a:lstStyle/>
                    <a:p>
                      <a:pPr algn="ctr"/>
                      <a:r>
                        <a:rPr lang="en-US">
                          <a:solidFill>
                            <a:schemeClr val="tx1"/>
                          </a:solidFill>
                        </a:rPr>
                        <a:t>Overall Performance (Color) Rating</a:t>
                      </a:r>
                    </a:p>
                  </a:txBody>
                  <a:tcPr>
                    <a:lnL w="12700">
                      <a:solidFill>
                        <a:schemeClr val="tx1"/>
                      </a:solidFill>
                    </a:lnL>
                    <a:lnR w="12700">
                      <a:solidFill>
                        <a:schemeClr val="tx1"/>
                      </a:solidFill>
                    </a:lnR>
                    <a:lnT w="12700">
                      <a:solidFill>
                        <a:schemeClr val="tx1"/>
                      </a:solidFill>
                    </a:lnT>
                    <a:lnB w="12700">
                      <a:solidFill>
                        <a:schemeClr val="tx1"/>
                      </a:solidFill>
                    </a:lnB>
                    <a:solidFill>
                      <a:srgbClr val="AAD6B8"/>
                    </a:solidFill>
                  </a:tcPr>
                </a:tc>
                <a:tc>
                  <a:txBody>
                    <a:bodyPr/>
                    <a:lstStyle/>
                    <a:p>
                      <a:pPr algn="ctr"/>
                      <a:r>
                        <a:rPr lang="en-US">
                          <a:solidFill>
                            <a:schemeClr val="tx1"/>
                          </a:solidFill>
                        </a:rPr>
                        <a:t>Overall Score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AAD6B8"/>
                    </a:solidFill>
                  </a:tcPr>
                </a:tc>
                <a:extLst>
                  <a:ext uri="{0D108BD9-81ED-4DB2-BD59-A6C34878D82A}">
                    <a16:rowId xmlns:a16="http://schemas.microsoft.com/office/drawing/2014/main" val="2760202556"/>
                  </a:ext>
                </a:extLst>
              </a:tr>
              <a:tr h="549451">
                <a:tc rowSpan="3">
                  <a:txBody>
                    <a:bodyPr/>
                    <a:lstStyle/>
                    <a:p>
                      <a:pPr algn="ctr"/>
                      <a:r>
                        <a:rPr lang="en-US" sz="2000" dirty="0"/>
                        <a:t>Todd</a:t>
                      </a:r>
                      <a:r>
                        <a:rPr lang="en-US" sz="2000" baseline="0" dirty="0"/>
                        <a:t> County Middle School </a:t>
                      </a:r>
                      <a:endParaRPr lang="en-US"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t>2024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US" dirty="0"/>
                        <a:t>36.9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825734"/>
                  </a:ext>
                </a:extLst>
              </a:tr>
              <a:tr h="669749">
                <a:tc v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pPr algn="ctr"/>
                      <a:r>
                        <a:rPr lang="en-US"/>
                        <a:t>2025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en-US" dirty="0"/>
                        <a:t>46.7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7097830"/>
                  </a:ext>
                </a:extLst>
              </a:tr>
              <a:tr h="669749">
                <a:tc vMerge="1">
                  <a:txBody>
                    <a:bodyPr/>
                    <a:lstStyle/>
                    <a:p>
                      <a:pPr algn="ctr"/>
                      <a:endParaRPr lang="en-US"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2026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pPr algn="ctr"/>
                      <a:r>
                        <a:rPr lang="en-US" dirty="0"/>
                        <a:t>Yellow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FFFF00"/>
                    </a:solidFill>
                  </a:tcPr>
                </a:tc>
                <a:tc>
                  <a:txBody>
                    <a:bodyPr/>
                    <a:lstStyle/>
                    <a:p>
                      <a:pPr algn="ctr"/>
                      <a:r>
                        <a:rPr lang="en-US" dirty="0"/>
                        <a:t>54.3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998917"/>
                  </a:ext>
                </a:extLst>
              </a:tr>
            </a:tbl>
          </a:graphicData>
        </a:graphic>
      </p:graphicFrame>
    </p:spTree>
    <p:extLst>
      <p:ext uri="{BB962C8B-B14F-4D97-AF65-F5344CB8AC3E}">
        <p14:creationId xmlns:p14="http://schemas.microsoft.com/office/powerpoint/2010/main" val="4198288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E89C4-7CFC-9571-AA7A-72E409619735}"/>
              </a:ext>
            </a:extLst>
          </p:cNvPr>
          <p:cNvSpPr>
            <a:spLocks noGrp="1"/>
          </p:cNvSpPr>
          <p:nvPr>
            <p:ph type="title"/>
          </p:nvPr>
        </p:nvSpPr>
        <p:spPr>
          <a:xfrm>
            <a:off x="0" y="760396"/>
            <a:ext cx="11277195" cy="985520"/>
          </a:xfrm>
        </p:spPr>
        <p:txBody>
          <a:bodyPr>
            <a:normAutofit fontScale="90000"/>
          </a:bodyPr>
          <a:lstStyle/>
          <a:p>
            <a:pPr algn="ctr"/>
            <a:r>
              <a:rPr lang="en-US" dirty="0"/>
              <a:t>State Accountability </a:t>
            </a:r>
            <a:r>
              <a:rPr lang="en-US" dirty="0">
                <a:ea typeface="+mj-lt"/>
                <a:cs typeface="+mj-lt"/>
              </a:rPr>
              <a:t>Profile </a:t>
            </a:r>
            <a:r>
              <a:rPr lang="en-US" dirty="0"/>
              <a:t>at </a:t>
            </a:r>
            <a:br>
              <a:rPr lang="en-US" dirty="0"/>
            </a:br>
            <a:r>
              <a:rPr lang="en-US" dirty="0"/>
              <a:t>Todd County Central High School</a:t>
            </a:r>
          </a:p>
        </p:txBody>
      </p:sp>
      <p:graphicFrame>
        <p:nvGraphicFramePr>
          <p:cNvPr id="4" name="Table 5">
            <a:extLst>
              <a:ext uri="{FF2B5EF4-FFF2-40B4-BE49-F238E27FC236}">
                <a16:creationId xmlns:a16="http://schemas.microsoft.com/office/drawing/2014/main" id="{24A316D8-A149-F7CC-9C2D-383D092C83C1}"/>
              </a:ext>
            </a:extLst>
          </p:cNvPr>
          <p:cNvGraphicFramePr>
            <a:graphicFrameLocks/>
          </p:cNvGraphicFramePr>
          <p:nvPr>
            <p:extLst>
              <p:ext uri="{D42A27DB-BD31-4B8C-83A1-F6EECF244321}">
                <p14:modId xmlns:p14="http://schemas.microsoft.com/office/powerpoint/2010/main" val="1195606095"/>
              </p:ext>
            </p:extLst>
          </p:nvPr>
        </p:nvGraphicFramePr>
        <p:xfrm>
          <a:off x="557261" y="2601674"/>
          <a:ext cx="10719933" cy="2699329"/>
        </p:xfrm>
        <a:graphic>
          <a:graphicData uri="http://schemas.openxmlformats.org/drawingml/2006/table">
            <a:tbl>
              <a:tblPr firstRow="1" bandRow="1">
                <a:tableStyleId>{5C22544A-7EE6-4342-B048-85BDC9FD1C3A}</a:tableStyleId>
              </a:tblPr>
              <a:tblGrid>
                <a:gridCol w="3518974">
                  <a:extLst>
                    <a:ext uri="{9D8B030D-6E8A-4147-A177-3AD203B41FA5}">
                      <a16:colId xmlns:a16="http://schemas.microsoft.com/office/drawing/2014/main" val="2670196053"/>
                    </a:ext>
                  </a:extLst>
                </a:gridCol>
                <a:gridCol w="1808637">
                  <a:extLst>
                    <a:ext uri="{9D8B030D-6E8A-4147-A177-3AD203B41FA5}">
                      <a16:colId xmlns:a16="http://schemas.microsoft.com/office/drawing/2014/main" val="1271947120"/>
                    </a:ext>
                  </a:extLst>
                </a:gridCol>
                <a:gridCol w="2703647">
                  <a:extLst>
                    <a:ext uri="{9D8B030D-6E8A-4147-A177-3AD203B41FA5}">
                      <a16:colId xmlns:a16="http://schemas.microsoft.com/office/drawing/2014/main" val="1879375630"/>
                    </a:ext>
                  </a:extLst>
                </a:gridCol>
                <a:gridCol w="2688675">
                  <a:extLst>
                    <a:ext uri="{9D8B030D-6E8A-4147-A177-3AD203B41FA5}">
                      <a16:colId xmlns:a16="http://schemas.microsoft.com/office/drawing/2014/main" val="2657501330"/>
                    </a:ext>
                  </a:extLst>
                </a:gridCol>
              </a:tblGrid>
              <a:tr h="948907">
                <a:tc>
                  <a:txBody>
                    <a:bodyPr/>
                    <a:lstStyle/>
                    <a:p>
                      <a:pPr algn="ctr"/>
                      <a:r>
                        <a:rPr lang="en-US">
                          <a:solidFill>
                            <a:schemeClr val="tx1"/>
                          </a:solidFill>
                        </a:rPr>
                        <a:t>School Name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00AFBC"/>
                    </a:solidFill>
                  </a:tcPr>
                </a:tc>
                <a:tc>
                  <a:txBody>
                    <a:bodyPr/>
                    <a:lstStyle/>
                    <a:p>
                      <a:pPr algn="ctr"/>
                      <a:r>
                        <a:rPr lang="en-US">
                          <a:solidFill>
                            <a:schemeClr val="tx1"/>
                          </a:solidFill>
                        </a:rPr>
                        <a:t>Year</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00AFBC"/>
                    </a:solidFill>
                  </a:tcPr>
                </a:tc>
                <a:tc>
                  <a:txBody>
                    <a:bodyPr/>
                    <a:lstStyle/>
                    <a:p>
                      <a:pPr algn="ctr"/>
                      <a:r>
                        <a:rPr lang="en-US">
                          <a:solidFill>
                            <a:schemeClr val="tx1"/>
                          </a:solidFill>
                        </a:rPr>
                        <a:t>Overall Performance (Color) Rating</a:t>
                      </a:r>
                    </a:p>
                  </a:txBody>
                  <a:tcPr>
                    <a:lnL w="12700">
                      <a:solidFill>
                        <a:schemeClr val="tx1"/>
                      </a:solidFill>
                    </a:lnL>
                    <a:lnR w="12700">
                      <a:solidFill>
                        <a:schemeClr val="tx1"/>
                      </a:solidFill>
                    </a:lnR>
                    <a:lnT w="12700">
                      <a:solidFill>
                        <a:schemeClr val="tx1"/>
                      </a:solidFill>
                    </a:lnT>
                    <a:lnB w="12700">
                      <a:solidFill>
                        <a:schemeClr val="tx1"/>
                      </a:solidFill>
                    </a:lnB>
                    <a:solidFill>
                      <a:srgbClr val="00AFBC"/>
                    </a:solidFill>
                  </a:tcPr>
                </a:tc>
                <a:tc>
                  <a:txBody>
                    <a:bodyPr/>
                    <a:lstStyle/>
                    <a:p>
                      <a:pPr algn="ctr"/>
                      <a:r>
                        <a:rPr lang="en-US">
                          <a:solidFill>
                            <a:schemeClr val="tx1"/>
                          </a:solidFill>
                        </a:rPr>
                        <a:t>Overall Score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00AFBC"/>
                    </a:solidFill>
                  </a:tcPr>
                </a:tc>
                <a:extLst>
                  <a:ext uri="{0D108BD9-81ED-4DB2-BD59-A6C34878D82A}">
                    <a16:rowId xmlns:a16="http://schemas.microsoft.com/office/drawing/2014/main" val="2760202556"/>
                  </a:ext>
                </a:extLst>
              </a:tr>
              <a:tr h="548474">
                <a:tc>
                  <a:txBody>
                    <a:bodyPr/>
                    <a:lstStyle/>
                    <a:p>
                      <a:r>
                        <a:rPr lang="en-US" dirty="0"/>
                        <a:t>Todd County Central High School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a:t>2024</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Green</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00B050"/>
                    </a:solidFill>
                  </a:tcPr>
                </a:tc>
                <a:tc>
                  <a:txBody>
                    <a:bodyPr/>
                    <a:lstStyle/>
                    <a:p>
                      <a:pPr algn="ctr"/>
                      <a:r>
                        <a:rPr lang="en-US" dirty="0"/>
                        <a:t>74.9</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825734"/>
                  </a:ext>
                </a:extLst>
              </a:tr>
              <a:tr h="600974">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US"/>
                        <a:t>2025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Green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00B050"/>
                    </a:solidFill>
                  </a:tcPr>
                </a:tc>
                <a:tc>
                  <a:txBody>
                    <a:bodyPr/>
                    <a:lstStyle/>
                    <a:p>
                      <a:pPr algn="ctr"/>
                      <a:r>
                        <a:rPr lang="en-US" dirty="0"/>
                        <a:t>75.3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7097830"/>
                  </a:ext>
                </a:extLst>
              </a:tr>
              <a:tr h="600974">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dirty="0"/>
                        <a:t>2026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a:txBody>
                    <a:bodyPr/>
                    <a:lstStyle/>
                    <a:p>
                      <a:pPr algn="ctr"/>
                      <a:r>
                        <a:rPr lang="en-US" dirty="0"/>
                        <a:t>Yellow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FFFF00"/>
                    </a:solidFill>
                  </a:tcPr>
                </a:tc>
                <a:tc>
                  <a:txBody>
                    <a:bodyPr/>
                    <a:lstStyle/>
                    <a:p>
                      <a:pPr algn="ctr"/>
                      <a:r>
                        <a:rPr lang="en-US" dirty="0"/>
                        <a:t>68.5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1355938"/>
                  </a:ext>
                </a:extLst>
              </a:tr>
            </a:tbl>
          </a:graphicData>
        </a:graphic>
      </p:graphicFrame>
    </p:spTree>
    <p:extLst>
      <p:ext uri="{BB962C8B-B14F-4D97-AF65-F5344CB8AC3E}">
        <p14:creationId xmlns:p14="http://schemas.microsoft.com/office/powerpoint/2010/main" val="621703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743A1-40C6-4791-4BB3-A0B00DE596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2FA2990-E6F5-4589-BE3C-296464FF344F}"/>
              </a:ext>
            </a:extLst>
          </p:cNvPr>
          <p:cNvSpPr>
            <a:spLocks noGrp="1"/>
          </p:cNvSpPr>
          <p:nvPr>
            <p:ph type="title"/>
          </p:nvPr>
        </p:nvSpPr>
        <p:spPr>
          <a:xfrm>
            <a:off x="0" y="403780"/>
            <a:ext cx="11277195" cy="985520"/>
          </a:xfrm>
        </p:spPr>
        <p:txBody>
          <a:bodyPr>
            <a:normAutofit/>
          </a:bodyPr>
          <a:lstStyle/>
          <a:p>
            <a:pPr algn="ctr"/>
            <a:r>
              <a:rPr lang="en-US" dirty="0"/>
              <a:t>State Accountability </a:t>
            </a:r>
            <a:r>
              <a:rPr lang="en-US" dirty="0">
                <a:ea typeface="+mj-lt"/>
                <a:cs typeface="+mj-lt"/>
              </a:rPr>
              <a:t>Indicators by School</a:t>
            </a:r>
            <a:endParaRPr lang="en-US" dirty="0"/>
          </a:p>
        </p:txBody>
      </p:sp>
      <p:graphicFrame>
        <p:nvGraphicFramePr>
          <p:cNvPr id="3" name="Table 2">
            <a:extLst>
              <a:ext uri="{FF2B5EF4-FFF2-40B4-BE49-F238E27FC236}">
                <a16:creationId xmlns:a16="http://schemas.microsoft.com/office/drawing/2014/main" id="{42B2CE09-5FAA-704B-2FAF-B700C66EF7A8}"/>
              </a:ext>
            </a:extLst>
          </p:cNvPr>
          <p:cNvGraphicFramePr>
            <a:graphicFrameLocks noGrp="1"/>
          </p:cNvGraphicFramePr>
          <p:nvPr>
            <p:extLst>
              <p:ext uri="{D42A27DB-BD31-4B8C-83A1-F6EECF244321}">
                <p14:modId xmlns:p14="http://schemas.microsoft.com/office/powerpoint/2010/main" val="1605579258"/>
              </p:ext>
            </p:extLst>
          </p:nvPr>
        </p:nvGraphicFramePr>
        <p:xfrm>
          <a:off x="3361323" y="1470025"/>
          <a:ext cx="5469353" cy="3617517"/>
        </p:xfrm>
        <a:graphic>
          <a:graphicData uri="http://schemas.openxmlformats.org/drawingml/2006/table">
            <a:tbl>
              <a:tblPr>
                <a:tableStyleId>{5C22544A-7EE6-4342-B048-85BDC9FD1C3A}</a:tableStyleId>
              </a:tblPr>
              <a:tblGrid>
                <a:gridCol w="692434">
                  <a:extLst>
                    <a:ext uri="{9D8B030D-6E8A-4147-A177-3AD203B41FA5}">
                      <a16:colId xmlns:a16="http://schemas.microsoft.com/office/drawing/2014/main" val="4009033889"/>
                    </a:ext>
                  </a:extLst>
                </a:gridCol>
                <a:gridCol w="902794">
                  <a:extLst>
                    <a:ext uri="{9D8B030D-6E8A-4147-A177-3AD203B41FA5}">
                      <a16:colId xmlns:a16="http://schemas.microsoft.com/office/drawing/2014/main" val="1079249904"/>
                    </a:ext>
                  </a:extLst>
                </a:gridCol>
                <a:gridCol w="946619">
                  <a:extLst>
                    <a:ext uri="{9D8B030D-6E8A-4147-A177-3AD203B41FA5}">
                      <a16:colId xmlns:a16="http://schemas.microsoft.com/office/drawing/2014/main" val="476471605"/>
                    </a:ext>
                  </a:extLst>
                </a:gridCol>
                <a:gridCol w="657374">
                  <a:extLst>
                    <a:ext uri="{9D8B030D-6E8A-4147-A177-3AD203B41FA5}">
                      <a16:colId xmlns:a16="http://schemas.microsoft.com/office/drawing/2014/main" val="2330828227"/>
                    </a:ext>
                  </a:extLst>
                </a:gridCol>
                <a:gridCol w="788849">
                  <a:extLst>
                    <a:ext uri="{9D8B030D-6E8A-4147-A177-3AD203B41FA5}">
                      <a16:colId xmlns:a16="http://schemas.microsoft.com/office/drawing/2014/main" val="162070177"/>
                    </a:ext>
                  </a:extLst>
                </a:gridCol>
                <a:gridCol w="797614">
                  <a:extLst>
                    <a:ext uri="{9D8B030D-6E8A-4147-A177-3AD203B41FA5}">
                      <a16:colId xmlns:a16="http://schemas.microsoft.com/office/drawing/2014/main" val="1563135207"/>
                    </a:ext>
                  </a:extLst>
                </a:gridCol>
                <a:gridCol w="683669">
                  <a:extLst>
                    <a:ext uri="{9D8B030D-6E8A-4147-A177-3AD203B41FA5}">
                      <a16:colId xmlns:a16="http://schemas.microsoft.com/office/drawing/2014/main" val="3544828404"/>
                    </a:ext>
                  </a:extLst>
                </a:gridCol>
              </a:tblGrid>
              <a:tr h="926666">
                <a:tc>
                  <a:txBody>
                    <a:bodyPr/>
                    <a:lstStyle/>
                    <a:p>
                      <a:pPr algn="ctr" rtl="0" fontAlgn="t">
                        <a:buNone/>
                      </a:pPr>
                      <a:r>
                        <a:rPr lang="en-US" sz="800" u="none" strike="noStrike" dirty="0">
                          <a:effectLst/>
                        </a:rPr>
                        <a:t>School &amp; Overall Combined Indicator Rate &amp; Color Rating</a:t>
                      </a:r>
                      <a:endParaRPr lang="en-US" sz="1700" dirty="0">
                        <a:effectLst/>
                      </a:endParaRPr>
                    </a:p>
                  </a:txBody>
                  <a:tcPr marL="58433" marR="58433" marT="58433" marB="58433"/>
                </a:tc>
                <a:tc>
                  <a:txBody>
                    <a:bodyPr/>
                    <a:lstStyle/>
                    <a:p>
                      <a:pPr algn="ctr" rtl="0" fontAlgn="t">
                        <a:buNone/>
                      </a:pPr>
                      <a:r>
                        <a:rPr lang="en-US" sz="800" u="none" strike="noStrike" dirty="0">
                          <a:effectLst/>
                        </a:rPr>
                        <a:t>State Assessment Results in</a:t>
                      </a:r>
                      <a:endParaRPr lang="en-US" sz="1700" dirty="0">
                        <a:effectLst/>
                      </a:endParaRPr>
                    </a:p>
                    <a:p>
                      <a:pPr algn="ctr" rtl="0" fontAlgn="t">
                        <a:buNone/>
                      </a:pPr>
                      <a:r>
                        <a:rPr lang="en-US" sz="800" u="none" strike="noStrike" dirty="0">
                          <a:effectLst/>
                        </a:rPr>
                        <a:t>Reading/</a:t>
                      </a:r>
                      <a:endParaRPr lang="en-US" sz="1700" dirty="0">
                        <a:effectLst/>
                      </a:endParaRPr>
                    </a:p>
                    <a:p>
                      <a:pPr algn="ctr" rtl="0" fontAlgn="t">
                        <a:buNone/>
                      </a:pPr>
                      <a:r>
                        <a:rPr lang="en-US" sz="800" u="none" strike="noStrike" dirty="0">
                          <a:effectLst/>
                        </a:rPr>
                        <a:t>Mathematics</a:t>
                      </a:r>
                      <a:endParaRPr lang="en-US" sz="1700" dirty="0">
                        <a:effectLst/>
                      </a:endParaRPr>
                    </a:p>
                  </a:txBody>
                  <a:tcPr marL="58433" marR="58433" marT="58433" marB="58433"/>
                </a:tc>
                <a:tc>
                  <a:txBody>
                    <a:bodyPr/>
                    <a:lstStyle/>
                    <a:p>
                      <a:pPr algn="ctr" rtl="0" fontAlgn="t">
                        <a:buNone/>
                      </a:pPr>
                      <a:r>
                        <a:rPr lang="en-US" sz="800" u="none" strike="noStrike">
                          <a:effectLst/>
                        </a:rPr>
                        <a:t>State </a:t>
                      </a:r>
                      <a:endParaRPr lang="en-US" sz="1700">
                        <a:effectLst/>
                      </a:endParaRPr>
                    </a:p>
                    <a:p>
                      <a:pPr algn="ctr" rtl="0" fontAlgn="t">
                        <a:buNone/>
                      </a:pPr>
                      <a:r>
                        <a:rPr lang="en-US" sz="800" u="none" strike="noStrike">
                          <a:effectLst/>
                        </a:rPr>
                        <a:t>Assessment</a:t>
                      </a:r>
                      <a:endParaRPr lang="en-US" sz="1700">
                        <a:effectLst/>
                      </a:endParaRPr>
                    </a:p>
                    <a:p>
                      <a:pPr algn="ctr" rtl="0" fontAlgn="t">
                        <a:buNone/>
                      </a:pPr>
                      <a:r>
                        <a:rPr lang="en-US" sz="800" u="none" strike="noStrike">
                          <a:effectLst/>
                        </a:rPr>
                        <a:t> Results in Science/Social </a:t>
                      </a:r>
                      <a:br>
                        <a:rPr lang="en-US" sz="800" u="none" strike="noStrike">
                          <a:effectLst/>
                        </a:rPr>
                      </a:br>
                      <a:r>
                        <a:rPr lang="en-US" sz="800" u="none" strike="noStrike">
                          <a:effectLst/>
                        </a:rPr>
                        <a:t>Studies/Writing </a:t>
                      </a:r>
                      <a:endParaRPr lang="en-US" sz="1700">
                        <a:effectLst/>
                      </a:endParaRPr>
                    </a:p>
                  </a:txBody>
                  <a:tcPr marL="58433" marR="58433" marT="58433" marB="58433"/>
                </a:tc>
                <a:tc>
                  <a:txBody>
                    <a:bodyPr/>
                    <a:lstStyle/>
                    <a:p>
                      <a:pPr algn="ctr" rtl="0" fontAlgn="t">
                        <a:buNone/>
                      </a:pPr>
                      <a:r>
                        <a:rPr lang="en-US" sz="800" u="none" strike="noStrike">
                          <a:effectLst/>
                        </a:rPr>
                        <a:t>English Learner Progress </a:t>
                      </a:r>
                      <a:endParaRPr lang="en-US" sz="1700">
                        <a:effectLst/>
                      </a:endParaRPr>
                    </a:p>
                  </a:txBody>
                  <a:tcPr marL="58433" marR="58433" marT="58433" marB="58433"/>
                </a:tc>
                <a:tc>
                  <a:txBody>
                    <a:bodyPr/>
                    <a:lstStyle/>
                    <a:p>
                      <a:pPr algn="ctr" rtl="0" fontAlgn="t">
                        <a:buNone/>
                      </a:pPr>
                      <a:r>
                        <a:rPr lang="en-US" sz="800" u="none" strike="noStrike">
                          <a:effectLst/>
                        </a:rPr>
                        <a:t>Quality of School Climate and Safety</a:t>
                      </a:r>
                      <a:endParaRPr lang="en-US" sz="1700">
                        <a:effectLst/>
                      </a:endParaRPr>
                    </a:p>
                  </a:txBody>
                  <a:tcPr marL="58433" marR="58433" marT="58433" marB="58433"/>
                </a:tc>
                <a:tc>
                  <a:txBody>
                    <a:bodyPr/>
                    <a:lstStyle/>
                    <a:p>
                      <a:pPr algn="ctr" rtl="0" fontAlgn="t">
                        <a:buNone/>
                      </a:pPr>
                      <a:r>
                        <a:rPr lang="en-US" sz="800" u="none" strike="noStrike">
                          <a:effectLst/>
                        </a:rPr>
                        <a:t>Postsecondary Readiness</a:t>
                      </a:r>
                      <a:endParaRPr lang="en-US" sz="1700">
                        <a:effectLst/>
                      </a:endParaRPr>
                    </a:p>
                  </a:txBody>
                  <a:tcPr marL="58433" marR="58433" marT="58433" marB="58433"/>
                </a:tc>
                <a:tc>
                  <a:txBody>
                    <a:bodyPr/>
                    <a:lstStyle/>
                    <a:p>
                      <a:pPr algn="ctr" rtl="0" fontAlgn="t">
                        <a:buNone/>
                      </a:pPr>
                      <a:r>
                        <a:rPr lang="en-US" sz="800" u="none" strike="noStrike">
                          <a:effectLst/>
                        </a:rPr>
                        <a:t>Graduation Rate</a:t>
                      </a:r>
                      <a:endParaRPr lang="en-US" sz="1700">
                        <a:effectLst/>
                      </a:endParaRPr>
                    </a:p>
                  </a:txBody>
                  <a:tcPr marL="58433" marR="58433" marT="58433" marB="58433"/>
                </a:tc>
                <a:extLst>
                  <a:ext uri="{0D108BD9-81ED-4DB2-BD59-A6C34878D82A}">
                    <a16:rowId xmlns:a16="http://schemas.microsoft.com/office/drawing/2014/main" val="2803253010"/>
                  </a:ext>
                </a:extLst>
              </a:tr>
              <a:tr h="596019">
                <a:tc>
                  <a:txBody>
                    <a:bodyPr/>
                    <a:lstStyle/>
                    <a:p>
                      <a:pPr algn="ctr" rtl="0" fontAlgn="t">
                        <a:buNone/>
                      </a:pPr>
                      <a:r>
                        <a:rPr lang="en-US" sz="1100" u="none" strike="noStrike" dirty="0">
                          <a:effectLst/>
                        </a:rPr>
                        <a:t>NTES</a:t>
                      </a:r>
                      <a:endParaRPr lang="en-US" sz="1700" dirty="0">
                        <a:effectLst/>
                      </a:endParaRPr>
                    </a:p>
                    <a:p>
                      <a:pPr algn="ctr" rtl="0" fontAlgn="t">
                        <a:buNone/>
                      </a:pPr>
                      <a:r>
                        <a:rPr lang="en-US" sz="1100" u="none" strike="noStrike" dirty="0">
                          <a:effectLst/>
                        </a:rPr>
                        <a:t>74.8</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Maintained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Status: Very High</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0070C0"/>
                    </a:solidFill>
                  </a:tcPr>
                </a:tc>
                <a:tc>
                  <a:txBody>
                    <a:bodyPr/>
                    <a:lstStyle/>
                    <a:p>
                      <a:pPr rtl="0" fontAlgn="t">
                        <a:buNone/>
                      </a:pPr>
                      <a:r>
                        <a:rPr lang="en-US" sz="700" u="none" strike="noStrike" dirty="0">
                          <a:effectLst/>
                        </a:rPr>
                        <a:t>n/a</a:t>
                      </a:r>
                      <a:endParaRPr lang="en-US" sz="1700" dirty="0">
                        <a:effectLst/>
                      </a:endParaRPr>
                    </a:p>
                  </a:txBody>
                  <a:tcPr marL="58433" marR="58433" marT="58433" marB="58433"/>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Declined</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a:effectLst/>
                        </a:rPr>
                        <a:t>n/a</a:t>
                      </a:r>
                      <a:endParaRPr lang="en-US" sz="1700">
                        <a:effectLst/>
                      </a:endParaRPr>
                    </a:p>
                  </a:txBody>
                  <a:tcPr marL="58433" marR="58433" marT="58433" marB="58433"/>
                </a:tc>
                <a:tc>
                  <a:txBody>
                    <a:bodyPr/>
                    <a:lstStyle/>
                    <a:p>
                      <a:pPr rtl="0" fontAlgn="t">
                        <a:buNone/>
                      </a:pPr>
                      <a:r>
                        <a:rPr lang="en-US" sz="700" u="none" strike="noStrike">
                          <a:effectLst/>
                        </a:rPr>
                        <a:t>n/a</a:t>
                      </a:r>
                      <a:endParaRPr lang="en-US" sz="1700">
                        <a:effectLst/>
                      </a:endParaRPr>
                    </a:p>
                  </a:txBody>
                  <a:tcPr marL="58433" marR="58433" marT="58433" marB="58433"/>
                </a:tc>
                <a:extLst>
                  <a:ext uri="{0D108BD9-81ED-4DB2-BD59-A6C34878D82A}">
                    <a16:rowId xmlns:a16="http://schemas.microsoft.com/office/drawing/2014/main" val="1523184684"/>
                  </a:ext>
                </a:extLst>
              </a:tr>
              <a:tr h="639844">
                <a:tc>
                  <a:txBody>
                    <a:bodyPr/>
                    <a:lstStyle/>
                    <a:p>
                      <a:pPr algn="ctr" rtl="0" fontAlgn="t">
                        <a:buNone/>
                      </a:pPr>
                      <a:r>
                        <a:rPr lang="en-US" sz="1100" u="none" strike="noStrike" dirty="0">
                          <a:effectLst/>
                        </a:rPr>
                        <a:t>STES</a:t>
                      </a:r>
                      <a:endParaRPr lang="en-US" sz="1700" dirty="0">
                        <a:effectLst/>
                      </a:endParaRPr>
                    </a:p>
                    <a:p>
                      <a:pPr algn="ctr" rtl="0" fontAlgn="t">
                        <a:buNone/>
                      </a:pPr>
                      <a:r>
                        <a:rPr lang="en-US" sz="1100" u="none" strike="noStrike" dirty="0">
                          <a:effectLst/>
                        </a:rPr>
                        <a:t>69.6</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dirty="0">
                          <a:effectLst/>
                        </a:rPr>
                        <a:t>Status: Medium</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Maintained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Maintained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n/a</a:t>
                      </a:r>
                      <a:endParaRPr lang="en-US" sz="1700" dirty="0">
                        <a:effectLst/>
                      </a:endParaRPr>
                    </a:p>
                  </a:txBody>
                  <a:tcPr marL="58433" marR="58433" marT="58433" marB="58433"/>
                </a:tc>
                <a:tc>
                  <a:txBody>
                    <a:bodyPr/>
                    <a:lstStyle/>
                    <a:p>
                      <a:pPr rtl="0" fontAlgn="t">
                        <a:buNone/>
                      </a:pPr>
                      <a:r>
                        <a:rPr lang="en-US" sz="700" u="none" strike="noStrike">
                          <a:effectLst/>
                        </a:rPr>
                        <a:t>n/a</a:t>
                      </a:r>
                      <a:endParaRPr lang="en-US" sz="1700">
                        <a:effectLst/>
                      </a:endParaRPr>
                    </a:p>
                  </a:txBody>
                  <a:tcPr marL="58433" marR="58433" marT="58433" marB="58433"/>
                </a:tc>
                <a:extLst>
                  <a:ext uri="{0D108BD9-81ED-4DB2-BD59-A6C34878D82A}">
                    <a16:rowId xmlns:a16="http://schemas.microsoft.com/office/drawing/2014/main" val="2267791699"/>
                  </a:ext>
                </a:extLst>
              </a:tr>
              <a:tr h="727494">
                <a:tc>
                  <a:txBody>
                    <a:bodyPr/>
                    <a:lstStyle/>
                    <a:p>
                      <a:pPr algn="ctr" rtl="0" fontAlgn="t">
                        <a:buNone/>
                      </a:pPr>
                      <a:r>
                        <a:rPr lang="en-US" sz="1100" u="none" strike="noStrike" dirty="0">
                          <a:effectLst/>
                        </a:rPr>
                        <a:t>TCMS</a:t>
                      </a:r>
                      <a:endParaRPr lang="en-US" sz="1700" dirty="0">
                        <a:effectLst/>
                      </a:endParaRPr>
                    </a:p>
                    <a:p>
                      <a:pPr algn="ctr" rtl="0" fontAlgn="t">
                        <a:buNone/>
                      </a:pPr>
                      <a:r>
                        <a:rPr lang="en-US" sz="1100" u="none" strike="noStrike" dirty="0">
                          <a:effectLst/>
                        </a:rPr>
                        <a:t>54.3</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dirty="0">
                          <a:effectLst/>
                        </a:rPr>
                        <a:t>Status:  Low</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dirty="0">
                          <a:effectLst/>
                        </a:rPr>
                        <a:t>Status: Low</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a:effectLst/>
                        </a:rPr>
                        <a:t>n/a</a:t>
                      </a:r>
                      <a:endParaRPr lang="en-US" sz="1700">
                        <a:effectLst/>
                      </a:endParaRPr>
                    </a:p>
                  </a:txBody>
                  <a:tcPr marL="58433" marR="58433" marT="58433" marB="58433"/>
                </a:tc>
                <a:tc>
                  <a:txBody>
                    <a:bodyPr/>
                    <a:lstStyle/>
                    <a:p>
                      <a:pPr rtl="0" fontAlgn="t">
                        <a:buNone/>
                      </a:pPr>
                      <a:r>
                        <a:rPr lang="en-US" sz="700" u="none" strike="noStrike" dirty="0">
                          <a:effectLst/>
                        </a:rPr>
                        <a:t>Status: Medium</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n/a</a:t>
                      </a:r>
                      <a:endParaRPr lang="en-US" sz="1700" dirty="0">
                        <a:effectLst/>
                      </a:endParaRPr>
                    </a:p>
                  </a:txBody>
                  <a:tcPr marL="58433" marR="58433" marT="58433" marB="58433"/>
                </a:tc>
                <a:tc>
                  <a:txBody>
                    <a:bodyPr/>
                    <a:lstStyle/>
                    <a:p>
                      <a:pPr rtl="0" fontAlgn="t">
                        <a:buNone/>
                      </a:pPr>
                      <a:r>
                        <a:rPr lang="en-US" sz="700" u="none" strike="noStrike" dirty="0">
                          <a:effectLst/>
                        </a:rPr>
                        <a:t>n/a</a:t>
                      </a:r>
                      <a:endParaRPr lang="en-US" sz="1700" dirty="0">
                        <a:effectLst/>
                      </a:endParaRPr>
                    </a:p>
                  </a:txBody>
                  <a:tcPr marL="58433" marR="58433" marT="58433" marB="58433"/>
                </a:tc>
                <a:extLst>
                  <a:ext uri="{0D108BD9-81ED-4DB2-BD59-A6C34878D82A}">
                    <a16:rowId xmlns:a16="http://schemas.microsoft.com/office/drawing/2014/main" val="1902655537"/>
                  </a:ext>
                </a:extLst>
              </a:tr>
              <a:tr h="727494">
                <a:tc>
                  <a:txBody>
                    <a:bodyPr/>
                    <a:lstStyle/>
                    <a:p>
                      <a:pPr algn="ctr" rtl="0" fontAlgn="t">
                        <a:buNone/>
                      </a:pPr>
                      <a:r>
                        <a:rPr lang="en-US" sz="1100" u="none" strike="noStrike" dirty="0">
                          <a:effectLst/>
                        </a:rPr>
                        <a:t>TCCHS</a:t>
                      </a:r>
                      <a:endParaRPr lang="en-US" sz="1700" dirty="0">
                        <a:effectLst/>
                      </a:endParaRPr>
                    </a:p>
                    <a:p>
                      <a:pPr algn="ctr" rtl="0" fontAlgn="t">
                        <a:buNone/>
                      </a:pPr>
                      <a:r>
                        <a:rPr lang="en-US" sz="1100" u="none" strike="noStrike" dirty="0">
                          <a:effectLst/>
                        </a:rPr>
                        <a:t>68.5</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Maintained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dirty="0">
                          <a:effectLst/>
                        </a:rPr>
                        <a:t>Status: High</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00B050"/>
                    </a:solidFill>
                  </a:tcPr>
                </a:tc>
                <a:tc>
                  <a:txBody>
                    <a:bodyPr/>
                    <a:lstStyle/>
                    <a:p>
                      <a:pPr rtl="0" fontAlgn="t">
                        <a:buNone/>
                      </a:pPr>
                      <a:r>
                        <a:rPr lang="en-US" sz="700" u="none" strike="noStrike">
                          <a:effectLst/>
                        </a:rPr>
                        <a:t>n/a</a:t>
                      </a:r>
                      <a:endParaRPr lang="en-US" sz="1700">
                        <a:effectLst/>
                      </a:endParaRPr>
                    </a:p>
                  </a:txBody>
                  <a:tcPr marL="58433" marR="58433" marT="58433" marB="58433"/>
                </a:tc>
                <a:tc>
                  <a:txBody>
                    <a:bodyPr/>
                    <a:lstStyle/>
                    <a:p>
                      <a:pPr rtl="0" fontAlgn="t">
                        <a:buNone/>
                      </a:pPr>
                      <a:r>
                        <a:rPr lang="en-US" sz="700" u="none" strike="noStrike" dirty="0">
                          <a:effectLst/>
                        </a:rPr>
                        <a:t>Status: Medium</a:t>
                      </a:r>
                      <a:endParaRPr lang="en-US" sz="1700" dirty="0">
                        <a:effectLst/>
                      </a:endParaRPr>
                    </a:p>
                    <a:p>
                      <a:pPr rtl="0" fontAlgn="t">
                        <a:buNone/>
                      </a:pPr>
                      <a:r>
                        <a:rPr lang="en-US" sz="700" u="none" strike="noStrike" dirty="0">
                          <a:effectLst/>
                        </a:rPr>
                        <a:t>Change: Maintained</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dirty="0">
                          <a:effectLst/>
                        </a:rPr>
                        <a:t>Status: Medium</a:t>
                      </a:r>
                      <a:endParaRPr lang="en-US" sz="1700" dirty="0">
                        <a:effectLst/>
                      </a:endParaRPr>
                    </a:p>
                    <a:p>
                      <a:pPr rtl="0" fontAlgn="t">
                        <a:buNone/>
                      </a:pPr>
                      <a:r>
                        <a:rPr lang="en-US" sz="700" u="none" strike="noStrike" dirty="0">
                          <a:effectLst/>
                        </a:rPr>
                        <a:t>Change: Maintained</a:t>
                      </a:r>
                      <a:endParaRPr lang="en-US" sz="1700" dirty="0">
                        <a:effectLst/>
                      </a:endParaRPr>
                    </a:p>
                  </a:txBody>
                  <a:tcPr marL="58433" marR="58433" marT="58433" marB="58433">
                    <a:solidFill>
                      <a:srgbClr val="FFFF00"/>
                    </a:solidFill>
                  </a:tcPr>
                </a:tc>
                <a:tc>
                  <a:txBody>
                    <a:bodyPr/>
                    <a:lstStyle/>
                    <a:p>
                      <a:pPr rtl="0" fontAlgn="t">
                        <a:buNone/>
                      </a:pPr>
                      <a:r>
                        <a:rPr lang="en-US" sz="700" u="none" strike="noStrike" dirty="0">
                          <a:effectLst/>
                        </a:rPr>
                        <a:t>Status: Very High</a:t>
                      </a:r>
                      <a:endParaRPr lang="en-US" sz="1700" dirty="0">
                        <a:effectLst/>
                      </a:endParaRPr>
                    </a:p>
                    <a:p>
                      <a:pPr rtl="0" fontAlgn="t">
                        <a:buNone/>
                      </a:pPr>
                      <a:r>
                        <a:rPr lang="en-US" sz="700" u="none" strike="noStrike" dirty="0">
                          <a:effectLst/>
                        </a:rPr>
                        <a:t>Change: Increased</a:t>
                      </a:r>
                      <a:endParaRPr lang="en-US" sz="1700" dirty="0">
                        <a:effectLst/>
                      </a:endParaRPr>
                    </a:p>
                  </a:txBody>
                  <a:tcPr marL="58433" marR="58433" marT="58433" marB="58433">
                    <a:solidFill>
                      <a:srgbClr val="3074D8"/>
                    </a:solidFill>
                  </a:tcPr>
                </a:tc>
                <a:extLst>
                  <a:ext uri="{0D108BD9-81ED-4DB2-BD59-A6C34878D82A}">
                    <a16:rowId xmlns:a16="http://schemas.microsoft.com/office/drawing/2014/main" val="3715105196"/>
                  </a:ext>
                </a:extLst>
              </a:tr>
            </a:tbl>
          </a:graphicData>
        </a:graphic>
      </p:graphicFrame>
    </p:spTree>
    <p:extLst>
      <p:ext uri="{BB962C8B-B14F-4D97-AF65-F5344CB8AC3E}">
        <p14:creationId xmlns:p14="http://schemas.microsoft.com/office/powerpoint/2010/main" val="1125925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8C4C7-3C34-77EB-B00C-84917E1164B4}"/>
              </a:ext>
            </a:extLst>
          </p:cNvPr>
          <p:cNvSpPr>
            <a:spLocks noGrp="1"/>
          </p:cNvSpPr>
          <p:nvPr>
            <p:ph type="title"/>
          </p:nvPr>
        </p:nvSpPr>
        <p:spPr>
          <a:xfrm>
            <a:off x="838200" y="365125"/>
            <a:ext cx="10515600" cy="1015619"/>
          </a:xfrm>
        </p:spPr>
        <p:txBody>
          <a:bodyPr/>
          <a:lstStyle/>
          <a:p>
            <a:r>
              <a:rPr lang="en-US" dirty="0"/>
              <a:t>A few highlights: </a:t>
            </a:r>
          </a:p>
        </p:txBody>
      </p:sp>
      <p:sp>
        <p:nvSpPr>
          <p:cNvPr id="3" name="Content Placeholder 2">
            <a:extLst>
              <a:ext uri="{FF2B5EF4-FFF2-40B4-BE49-F238E27FC236}">
                <a16:creationId xmlns:a16="http://schemas.microsoft.com/office/drawing/2014/main" id="{DB11B591-D589-2ACC-82F9-CBE60F7C1EBD}"/>
              </a:ext>
            </a:extLst>
          </p:cNvPr>
          <p:cNvSpPr>
            <a:spLocks noGrp="1"/>
          </p:cNvSpPr>
          <p:nvPr>
            <p:ph idx="1"/>
          </p:nvPr>
        </p:nvSpPr>
        <p:spPr>
          <a:xfrm>
            <a:off x="838200" y="1100426"/>
            <a:ext cx="10515600" cy="4798929"/>
          </a:xfrm>
        </p:spPr>
        <p:txBody>
          <a:bodyPr>
            <a:normAutofit fontScale="92500" lnSpcReduction="10000"/>
          </a:bodyPr>
          <a:lstStyle/>
          <a:p>
            <a:r>
              <a:rPr lang="en-US" dirty="0"/>
              <a:t>In all indicators but one, Todd County Schools either maintained or improved from last year’s accountability results. </a:t>
            </a:r>
          </a:p>
          <a:p>
            <a:r>
              <a:rPr lang="en-US" dirty="0"/>
              <a:t>TCMS continued their progress moving from Orange to Yellow by reducing novice and increasing proficiency in many areas. </a:t>
            </a:r>
          </a:p>
          <a:p>
            <a:r>
              <a:rPr lang="en-US" dirty="0"/>
              <a:t>North Todd Elementary earned a Green Overall Color Rating. </a:t>
            </a:r>
          </a:p>
          <a:p>
            <a:r>
              <a:rPr lang="en-US" dirty="0"/>
              <a:t>Science Proficiency improved at all levels – Elementary, Middle, and High School</a:t>
            </a:r>
          </a:p>
          <a:p>
            <a:r>
              <a:rPr lang="en-US" dirty="0"/>
              <a:t>The Graduation Rate at TCCHS showed improvement.</a:t>
            </a:r>
          </a:p>
          <a:p>
            <a:r>
              <a:rPr lang="en-US" dirty="0"/>
              <a:t>Writing scores across the district showed a reduced number of novice writers. </a:t>
            </a:r>
          </a:p>
          <a:p>
            <a:r>
              <a:rPr lang="en-US" dirty="0"/>
              <a:t>For the second consecutive year, there are far fewer TCS elementary students scoring novice in reading than the state average. </a:t>
            </a:r>
          </a:p>
          <a:p>
            <a:endParaRPr lang="en-US" dirty="0"/>
          </a:p>
        </p:txBody>
      </p:sp>
    </p:spTree>
    <p:extLst>
      <p:ext uri="{BB962C8B-B14F-4D97-AF65-F5344CB8AC3E}">
        <p14:creationId xmlns:p14="http://schemas.microsoft.com/office/powerpoint/2010/main" val="571741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EC0DA-C327-7249-47A3-950BD8E42ACE}"/>
              </a:ext>
            </a:extLst>
          </p:cNvPr>
          <p:cNvSpPr>
            <a:spLocks noGrp="1"/>
          </p:cNvSpPr>
          <p:nvPr>
            <p:ph type="title"/>
          </p:nvPr>
        </p:nvSpPr>
        <p:spPr>
          <a:xfrm>
            <a:off x="137651" y="338931"/>
            <a:ext cx="10515600" cy="914400"/>
          </a:xfrm>
        </p:spPr>
        <p:txBody>
          <a:bodyPr/>
          <a:lstStyle/>
          <a:p>
            <a:r>
              <a:rPr lang="en-US" dirty="0"/>
              <a:t>Areas of focus: </a:t>
            </a:r>
          </a:p>
        </p:txBody>
      </p:sp>
      <p:sp>
        <p:nvSpPr>
          <p:cNvPr id="3" name="Content Placeholder 2">
            <a:extLst>
              <a:ext uri="{FF2B5EF4-FFF2-40B4-BE49-F238E27FC236}">
                <a16:creationId xmlns:a16="http://schemas.microsoft.com/office/drawing/2014/main" id="{BE5E515E-2BB6-F3EB-A5EE-620B8F42DBA0}"/>
              </a:ext>
            </a:extLst>
          </p:cNvPr>
          <p:cNvSpPr>
            <a:spLocks noGrp="1"/>
          </p:cNvSpPr>
          <p:nvPr>
            <p:ph idx="1"/>
          </p:nvPr>
        </p:nvSpPr>
        <p:spPr>
          <a:xfrm>
            <a:off x="838200" y="1253331"/>
            <a:ext cx="10515600" cy="4351338"/>
          </a:xfrm>
        </p:spPr>
        <p:txBody>
          <a:bodyPr>
            <a:normAutofit fontScale="92500"/>
          </a:bodyPr>
          <a:lstStyle/>
          <a:p>
            <a:r>
              <a:rPr lang="en-US" dirty="0"/>
              <a:t>TCMS improved from Orange to Yellow; however, two subgroups (African American and Students with Disabilities) were identified for targeted school improvement(TSI) which means their performance is lower than their peers. There is already work in place to close this gap. </a:t>
            </a:r>
          </a:p>
          <a:p>
            <a:r>
              <a:rPr lang="en-US" dirty="0"/>
              <a:t>While many areas showed novice reduction and increased proficiency, that will continue to be an area of focus – especially in reading and math. We are committed to ensuring academic growth for EACH student. </a:t>
            </a:r>
          </a:p>
          <a:p>
            <a:r>
              <a:rPr lang="en-US" dirty="0"/>
              <a:t>In addition to academic growth, we are developing graduates who are responsible contributors, effective communicators, respectful citizens, critical thinkers, and future ready.</a:t>
            </a:r>
          </a:p>
          <a:p>
            <a:pPr marL="0" indent="0">
              <a:buNone/>
            </a:pPr>
            <a:endParaRPr lang="en-US" dirty="0"/>
          </a:p>
        </p:txBody>
      </p:sp>
    </p:spTree>
    <p:extLst>
      <p:ext uri="{BB962C8B-B14F-4D97-AF65-F5344CB8AC3E}">
        <p14:creationId xmlns:p14="http://schemas.microsoft.com/office/powerpoint/2010/main" val="19411015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9FCA05B1-E313-6D46-8EEA-D906E14B24AB}" vid="{B7719CA3-B6BF-1B46-93F3-629B546427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079834a-c71a-4a87-a835-b7e9533f9d78">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7C405591EECEF49BECECEF317222CB9" ma:contentTypeVersion="17" ma:contentTypeDescription="Create a new document." ma:contentTypeScope="" ma:versionID="bf0c709ce26de1cb1e515b6958f936bd">
  <xsd:schema xmlns:xsd="http://www.w3.org/2001/XMLSchema" xmlns:xs="http://www.w3.org/2001/XMLSchema" xmlns:p="http://schemas.microsoft.com/office/2006/metadata/properties" xmlns:ns3="0079834a-c71a-4a87-a835-b7e9533f9d78" xmlns:ns4="49ee1c97-8f61-4c09-a1c1-47a104f0d62c" targetNamespace="http://schemas.microsoft.com/office/2006/metadata/properties" ma:root="true" ma:fieldsID="d778180cb4cea2ab83e4ebf28ab266f1" ns3:_="" ns4:_="">
    <xsd:import namespace="0079834a-c71a-4a87-a835-b7e9533f9d78"/>
    <xsd:import namespace="49ee1c97-8f61-4c09-a1c1-47a104f0d62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LengthInSeconds" minOccurs="0"/>
                <xsd:element ref="ns4:MediaServiceSearchProperties" minOccurs="0"/>
                <xsd:element ref="ns4:MediaServiceObjectDetectorVersions" minOccurs="0"/>
                <xsd:element ref="ns4:MediaServiceSystemTags" minOccurs="0"/>
                <xsd:element ref="ns4:MediaServiceGenerationTime" minOccurs="0"/>
                <xsd:element ref="ns4:MediaServiceEventHashCode" minOccurs="0"/>
                <xsd:element ref="ns4:MediaServiceLocation"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79834a-c71a-4a87-a835-b7e9533f9d7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9ee1c97-8f61-4c09-a1c1-47a104f0d62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70D4522-EDD2-4326-BD38-D65ABD3DF72F}">
  <ds:schemaRefs>
    <ds:schemaRef ds:uri="http://schemas.microsoft.com/office/infopath/2007/PartnerControls"/>
    <ds:schemaRef ds:uri="http://purl.org/dc/dcmitype/"/>
    <ds:schemaRef ds:uri="http://purl.org/dc/terms/"/>
    <ds:schemaRef ds:uri="http://schemas.microsoft.com/office/2006/documentManagement/types"/>
    <ds:schemaRef ds:uri="http://schemas.microsoft.com/office/2006/metadata/properties"/>
    <ds:schemaRef ds:uri="http://purl.org/dc/elements/1.1/"/>
    <ds:schemaRef ds:uri="49ee1c97-8f61-4c09-a1c1-47a104f0d62c"/>
    <ds:schemaRef ds:uri="0079834a-c71a-4a87-a835-b7e9533f9d78"/>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AE43AF4-C9DA-4948-8B48-B657A868B766}">
  <ds:schemaRefs>
    <ds:schemaRef ds:uri="http://schemas.microsoft.com/sharepoint/v3/contenttype/forms"/>
  </ds:schemaRefs>
</ds:datastoreItem>
</file>

<file path=customXml/itemProps3.xml><?xml version="1.0" encoding="utf-8"?>
<ds:datastoreItem xmlns:ds="http://schemas.openxmlformats.org/officeDocument/2006/customXml" ds:itemID="{4ADB0A7B-F611-4DA3-9EED-47AB428FEA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79834a-c71a-4a87-a835-b7e9533f9d78"/>
    <ds:schemaRef ds:uri="49ee1c97-8f61-4c09-a1c1-47a104f0d6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178</TotalTime>
  <Words>612</Words>
  <Application>Microsoft Office PowerPoint</Application>
  <PresentationFormat>Widescreen</PresentationFormat>
  <Paragraphs>149</Paragraphs>
  <Slides>10</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vt:lpstr>
      <vt:lpstr>Franklin Gothic Book</vt:lpstr>
      <vt:lpstr>Franklin Gothic Medium</vt:lpstr>
      <vt:lpstr>Office Theme</vt:lpstr>
      <vt:lpstr>2025-2026 Data Release</vt:lpstr>
      <vt:lpstr>Color Ratings (State Accountability ONLY)</vt:lpstr>
      <vt:lpstr>Accountability Data</vt:lpstr>
      <vt:lpstr>State Accountability Profile at  North Todd Elementary School</vt:lpstr>
      <vt:lpstr>State Accountability Profile at  South Todd Elementary School</vt:lpstr>
      <vt:lpstr>State Accountability Profile at  Todd County Middle School</vt:lpstr>
      <vt:lpstr>State Accountability Profile at  Todd County Central High School</vt:lpstr>
      <vt:lpstr>State Accountability Indicators by School</vt:lpstr>
      <vt:lpstr>A few highlights: </vt:lpstr>
      <vt:lpstr>Areas of focus: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2025 Public Release Template</dc:title>
  <dc:creator>jennifer.larkins@education.ky.gov;melissa.chandler@education.ky.gov</dc:creator>
  <cp:keywords>Data ; data reporting ; public reporting ; Public Release ; School Report Card ; Template</cp:keywords>
  <cp:lastModifiedBy>Addison, Jessica</cp:lastModifiedBy>
  <cp:revision>12</cp:revision>
  <cp:lastPrinted>2026-11-05T21:43:45Z</cp:lastPrinted>
  <dcterms:created xsi:type="dcterms:W3CDTF">2021-08-26T18:21:30Z</dcterms:created>
  <dcterms:modified xsi:type="dcterms:W3CDTF">2026-11-05T21:49:28Z</dcterms:modified>
  <cp:category>Contact dacinfo@education.ky.gov with questions.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0x010100D7C405591EECEF49BECECEF317222CB9</vt:lpwstr>
  </property>
  <property fmtid="{D5CDD505-2E9C-101B-9397-08002B2CF9AE}" pid="3" name="TaxKeyword">
    <vt:lpwstr>5014;#Public Release|d4d83dcc-5b8e-450f-acbf-0701d8f2a72a;#6112;#public reporting|7b114ab4-31f3-4917-bbd6-b5eeb90ba0a9;#5159;#School Report Card|471b5811-d7e4-4714-89f2-6835ae26658d;#5920;#data reporting|94461340-14af-4983-bdda-6b65662e97b8;#2076;#Data|ae</vt:lpwstr>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xd_Signature">
    <vt:bool>false</vt:bool>
  </property>
  <property fmtid="{D5CDD505-2E9C-101B-9397-08002B2CF9AE}" pid="10" name="_dlc_DocIdItemGuid">
    <vt:lpwstr>34710f15-3a57-44c0-9ba3-eb32c2421c2e</vt:lpwstr>
  </property>
  <property fmtid="{D5CDD505-2E9C-101B-9397-08002B2CF9AE}" pid="11" name="MSIP_Label_eb544694-0027-44fa-bee4-2648c0363f9d_Enabled">
    <vt:lpwstr>true</vt:lpwstr>
  </property>
  <property fmtid="{D5CDD505-2E9C-101B-9397-08002B2CF9AE}" pid="12" name="MSIP_Label_eb544694-0027-44fa-bee4-2648c0363f9d_SetDate">
    <vt:lpwstr>2024-09-06T17:44:16Z</vt:lpwstr>
  </property>
  <property fmtid="{D5CDD505-2E9C-101B-9397-08002B2CF9AE}" pid="13" name="MSIP_Label_eb544694-0027-44fa-bee4-2648c0363f9d_Method">
    <vt:lpwstr>Standard</vt:lpwstr>
  </property>
  <property fmtid="{D5CDD505-2E9C-101B-9397-08002B2CF9AE}" pid="14" name="MSIP_Label_eb544694-0027-44fa-bee4-2648c0363f9d_Name">
    <vt:lpwstr>defa4170-0d19-0005-0004-bc88714345d2</vt:lpwstr>
  </property>
  <property fmtid="{D5CDD505-2E9C-101B-9397-08002B2CF9AE}" pid="15" name="MSIP_Label_eb544694-0027-44fa-bee4-2648c0363f9d_SiteId">
    <vt:lpwstr>9360c11f-90e6-4706-ad00-25fcdc9e2ed1</vt:lpwstr>
  </property>
  <property fmtid="{D5CDD505-2E9C-101B-9397-08002B2CF9AE}" pid="16" name="MSIP_Label_eb544694-0027-44fa-bee4-2648c0363f9d_ActionId">
    <vt:lpwstr>c9fde624-ce4c-4814-bf6e-ee3346d7e3ec</vt:lpwstr>
  </property>
  <property fmtid="{D5CDD505-2E9C-101B-9397-08002B2CF9AE}" pid="17" name="MSIP_Label_eb544694-0027-44fa-bee4-2648c0363f9d_ContentBits">
    <vt:lpwstr>0</vt:lpwstr>
  </property>
  <property fmtid="{D5CDD505-2E9C-101B-9397-08002B2CF9AE}" pid="18" name="MediaServiceImageTags">
    <vt:lpwstr/>
  </property>
</Properties>
</file>