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8288000" cy="10287000"/>
  <p:notesSz cx="6858000" cy="9144000"/>
  <p:embeddedFontLst>
    <p:embeddedFont>
      <p:font typeface="Finger Paint" panose="020B0604020202020204" charset="0"/>
      <p:regular r:id="rId14"/>
    </p:embeddedFont>
    <p:embeddedFont>
      <p:font typeface="Playfair Display" panose="00000500000000000000" pitchFamily="2" charset="0"/>
      <p:regular r:id="rId15"/>
    </p:embeddedFont>
    <p:embeddedFont>
      <p:font typeface="Poppins" panose="00000500000000000000" pitchFamily="2" charset="0"/>
      <p:regular r:id="rId16"/>
    </p:embeddedFont>
    <p:embeddedFont>
      <p:font typeface="Roboto" panose="02000000000000000000" pitchFamily="2"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7.sv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9.sv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1.sv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2.sv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2.sv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19.jpeg"/><Relationship Id="rId2" Type="http://schemas.openxmlformats.org/officeDocument/2006/relationships/image" Target="../media/image12.sv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sv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sv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sv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sv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7558" t="-19330" r="-9021" b="-19010"/>
            </a:stretch>
          </a:blipFill>
        </p:spPr>
        <p:txBody>
          <a:bodyPr/>
          <a:lstStyle/>
          <a:p>
            <a:endParaRPr lang="en-US"/>
          </a:p>
        </p:txBody>
      </p:sp>
      <p:sp>
        <p:nvSpPr>
          <p:cNvPr id="3" name="TextBox 3"/>
          <p:cNvSpPr txBox="1"/>
          <p:nvPr/>
        </p:nvSpPr>
        <p:spPr>
          <a:xfrm>
            <a:off x="3427306" y="2847881"/>
            <a:ext cx="10747587" cy="2843218"/>
          </a:xfrm>
          <a:prstGeom prst="rect">
            <a:avLst/>
          </a:prstGeom>
        </p:spPr>
        <p:txBody>
          <a:bodyPr lIns="0" tIns="0" rIns="0" bIns="0" rtlCol="0" anchor="t">
            <a:spAutoFit/>
          </a:bodyPr>
          <a:lstStyle/>
          <a:p>
            <a:pPr algn="ctr">
              <a:lnSpc>
                <a:spcPts val="11137"/>
              </a:lnSpc>
            </a:pPr>
            <a:r>
              <a:rPr lang="en-US" sz="10125">
                <a:solidFill>
                  <a:srgbClr val="B80606"/>
                </a:solidFill>
                <a:latin typeface="Finger Paint"/>
                <a:ea typeface="Finger Paint"/>
                <a:cs typeface="Finger Paint"/>
                <a:sym typeface="Finger Paint"/>
              </a:rPr>
              <a:t>TODD COUNTY MIDDLE SCHOOL</a:t>
            </a:r>
          </a:p>
        </p:txBody>
      </p:sp>
      <p:sp>
        <p:nvSpPr>
          <p:cNvPr id="4" name="TextBox 4"/>
          <p:cNvSpPr txBox="1"/>
          <p:nvPr/>
        </p:nvSpPr>
        <p:spPr>
          <a:xfrm>
            <a:off x="2816595" y="6020876"/>
            <a:ext cx="12654810" cy="1014427"/>
          </a:xfrm>
          <a:prstGeom prst="rect">
            <a:avLst/>
          </a:prstGeom>
        </p:spPr>
        <p:txBody>
          <a:bodyPr lIns="0" tIns="0" rIns="0" bIns="0" rtlCol="0" anchor="t">
            <a:spAutoFit/>
          </a:bodyPr>
          <a:lstStyle/>
          <a:p>
            <a:pPr algn="ctr">
              <a:lnSpc>
                <a:spcPts val="7838"/>
              </a:lnSpc>
            </a:pPr>
            <a:r>
              <a:rPr lang="en-US" sz="7126">
                <a:solidFill>
                  <a:srgbClr val="B80606"/>
                </a:solidFill>
                <a:latin typeface="Finger Paint"/>
                <a:ea typeface="Finger Paint"/>
                <a:cs typeface="Finger Paint"/>
                <a:sym typeface="Finger Paint"/>
              </a:rPr>
              <a:t>UPDATE ON INSTRUCTION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605530" y="7686173"/>
            <a:ext cx="3543728" cy="3144254"/>
          </a:xfrm>
          <a:custGeom>
            <a:avLst/>
            <a:gdLst/>
            <a:ahLst/>
            <a:cxnLst/>
            <a:rect l="l" t="t" r="r" b="b"/>
            <a:pathLst>
              <a:path w="3543728" h="3144254">
                <a:moveTo>
                  <a:pt x="0" y="0"/>
                </a:moveTo>
                <a:lnTo>
                  <a:pt x="3543729" y="0"/>
                </a:lnTo>
                <a:lnTo>
                  <a:pt x="3543729" y="3144254"/>
                </a:lnTo>
                <a:lnTo>
                  <a:pt x="0" y="31442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4934104" y="-543427"/>
            <a:ext cx="3543728" cy="3144254"/>
          </a:xfrm>
          <a:custGeom>
            <a:avLst/>
            <a:gdLst/>
            <a:ahLst/>
            <a:cxnLst/>
            <a:rect l="l" t="t" r="r" b="b"/>
            <a:pathLst>
              <a:path w="3543728" h="3144254">
                <a:moveTo>
                  <a:pt x="3543728" y="3144254"/>
                </a:moveTo>
                <a:lnTo>
                  <a:pt x="0" y="3144254"/>
                </a:lnTo>
                <a:lnTo>
                  <a:pt x="0" y="0"/>
                </a:lnTo>
                <a:lnTo>
                  <a:pt x="3543728" y="0"/>
                </a:lnTo>
                <a:lnTo>
                  <a:pt x="3543728" y="3144254"/>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3553257" y="473964"/>
            <a:ext cx="10731578"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GROWTH</a:t>
            </a:r>
          </a:p>
        </p:txBody>
      </p:sp>
      <p:sp>
        <p:nvSpPr>
          <p:cNvPr id="5" name="Freeform 5"/>
          <p:cNvSpPr/>
          <p:nvPr/>
        </p:nvSpPr>
        <p:spPr>
          <a:xfrm flipV="1">
            <a:off x="13983458" y="8079934"/>
            <a:ext cx="4304542" cy="2265265"/>
          </a:xfrm>
          <a:custGeom>
            <a:avLst/>
            <a:gdLst/>
            <a:ahLst/>
            <a:cxnLst/>
            <a:rect l="l" t="t" r="r" b="b"/>
            <a:pathLst>
              <a:path w="4304542" h="2265265">
                <a:moveTo>
                  <a:pt x="0" y="2265265"/>
                </a:moveTo>
                <a:lnTo>
                  <a:pt x="4304542" y="2265265"/>
                </a:lnTo>
                <a:lnTo>
                  <a:pt x="4304542" y="0"/>
                </a:lnTo>
                <a:lnTo>
                  <a:pt x="0" y="0"/>
                </a:lnTo>
                <a:lnTo>
                  <a:pt x="0"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028700" y="3162579"/>
            <a:ext cx="5125479" cy="4206568"/>
          </a:xfrm>
          <a:custGeom>
            <a:avLst/>
            <a:gdLst/>
            <a:ahLst/>
            <a:cxnLst/>
            <a:rect l="l" t="t" r="r" b="b"/>
            <a:pathLst>
              <a:path w="5125479" h="4206568">
                <a:moveTo>
                  <a:pt x="0" y="0"/>
                </a:moveTo>
                <a:lnTo>
                  <a:pt x="5125479" y="0"/>
                </a:lnTo>
                <a:lnTo>
                  <a:pt x="5125479" y="4206569"/>
                </a:lnTo>
                <a:lnTo>
                  <a:pt x="0" y="4206569"/>
                </a:lnTo>
                <a:lnTo>
                  <a:pt x="0" y="0"/>
                </a:lnTo>
                <a:close/>
              </a:path>
            </a:pathLst>
          </a:custGeom>
          <a:blipFill>
            <a:blip r:embed="rId4"/>
            <a:stretch>
              <a:fillRect/>
            </a:stretch>
          </a:blipFill>
        </p:spPr>
        <p:txBody>
          <a:bodyPr/>
          <a:lstStyle/>
          <a:p>
            <a:endParaRPr lang="en-US"/>
          </a:p>
        </p:txBody>
      </p:sp>
      <p:sp>
        <p:nvSpPr>
          <p:cNvPr id="8" name="Freeform 8"/>
          <p:cNvSpPr/>
          <p:nvPr/>
        </p:nvSpPr>
        <p:spPr>
          <a:xfrm>
            <a:off x="6730470" y="3162579"/>
            <a:ext cx="4827059" cy="4206568"/>
          </a:xfrm>
          <a:custGeom>
            <a:avLst/>
            <a:gdLst/>
            <a:ahLst/>
            <a:cxnLst/>
            <a:rect l="l" t="t" r="r" b="b"/>
            <a:pathLst>
              <a:path w="4827059" h="4206568">
                <a:moveTo>
                  <a:pt x="0" y="0"/>
                </a:moveTo>
                <a:lnTo>
                  <a:pt x="4827060" y="0"/>
                </a:lnTo>
                <a:lnTo>
                  <a:pt x="4827060" y="4206569"/>
                </a:lnTo>
                <a:lnTo>
                  <a:pt x="0" y="4206569"/>
                </a:lnTo>
                <a:lnTo>
                  <a:pt x="0" y="0"/>
                </a:lnTo>
                <a:close/>
              </a:path>
            </a:pathLst>
          </a:custGeom>
          <a:blipFill>
            <a:blip r:embed="rId5"/>
            <a:stretch>
              <a:fillRect l="-1494" r="-24975"/>
            </a:stretch>
          </a:blipFill>
        </p:spPr>
        <p:txBody>
          <a:bodyPr/>
          <a:lstStyle/>
          <a:p>
            <a:endParaRPr lang="en-US"/>
          </a:p>
        </p:txBody>
      </p:sp>
      <p:sp>
        <p:nvSpPr>
          <p:cNvPr id="9" name="Freeform 9"/>
          <p:cNvSpPr/>
          <p:nvPr/>
        </p:nvSpPr>
        <p:spPr>
          <a:xfrm>
            <a:off x="12134580" y="3101446"/>
            <a:ext cx="5212897" cy="4267701"/>
          </a:xfrm>
          <a:custGeom>
            <a:avLst/>
            <a:gdLst/>
            <a:ahLst/>
            <a:cxnLst/>
            <a:rect l="l" t="t" r="r" b="b"/>
            <a:pathLst>
              <a:path w="5212897" h="4267701">
                <a:moveTo>
                  <a:pt x="0" y="0"/>
                </a:moveTo>
                <a:lnTo>
                  <a:pt x="5212897" y="0"/>
                </a:lnTo>
                <a:lnTo>
                  <a:pt x="5212897" y="4267702"/>
                </a:lnTo>
                <a:lnTo>
                  <a:pt x="0" y="4267702"/>
                </a:lnTo>
                <a:lnTo>
                  <a:pt x="0" y="0"/>
                </a:lnTo>
                <a:close/>
              </a:path>
            </a:pathLst>
          </a:custGeom>
          <a:blipFill>
            <a:blip r:embed="rId6"/>
            <a:stretch>
              <a:fillRect/>
            </a:stretch>
          </a:blipFill>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630223" y="8079934"/>
            <a:ext cx="3317846" cy="3193427"/>
          </a:xfrm>
          <a:custGeom>
            <a:avLst/>
            <a:gdLst/>
            <a:ahLst/>
            <a:cxnLst/>
            <a:rect l="l" t="t" r="r" b="b"/>
            <a:pathLst>
              <a:path w="3317846" h="3193427">
                <a:moveTo>
                  <a:pt x="0" y="0"/>
                </a:moveTo>
                <a:lnTo>
                  <a:pt x="3317846" y="0"/>
                </a:lnTo>
                <a:lnTo>
                  <a:pt x="3317846" y="3193427"/>
                </a:lnTo>
                <a:lnTo>
                  <a:pt x="0" y="319342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6474739" y="-364502"/>
            <a:ext cx="2443484" cy="2351854"/>
          </a:xfrm>
          <a:custGeom>
            <a:avLst/>
            <a:gdLst/>
            <a:ahLst/>
            <a:cxnLst/>
            <a:rect l="l" t="t" r="r" b="b"/>
            <a:pathLst>
              <a:path w="2443484" h="2351854">
                <a:moveTo>
                  <a:pt x="2443484" y="2351853"/>
                </a:moveTo>
                <a:lnTo>
                  <a:pt x="0" y="2351853"/>
                </a:lnTo>
                <a:lnTo>
                  <a:pt x="0" y="0"/>
                </a:lnTo>
                <a:lnTo>
                  <a:pt x="2443484" y="0"/>
                </a:lnTo>
                <a:lnTo>
                  <a:pt x="2443484" y="2351853"/>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V="1">
            <a:off x="13983458" y="8079934"/>
            <a:ext cx="4304542" cy="2265265"/>
          </a:xfrm>
          <a:custGeom>
            <a:avLst/>
            <a:gdLst/>
            <a:ahLst/>
            <a:cxnLst/>
            <a:rect l="l" t="t" r="r" b="b"/>
            <a:pathLst>
              <a:path w="4304542" h="2265265">
                <a:moveTo>
                  <a:pt x="0" y="2265265"/>
                </a:moveTo>
                <a:lnTo>
                  <a:pt x="4304542" y="2265265"/>
                </a:lnTo>
                <a:lnTo>
                  <a:pt x="4304542" y="0"/>
                </a:lnTo>
                <a:lnTo>
                  <a:pt x="0" y="0"/>
                </a:lnTo>
                <a:lnTo>
                  <a:pt x="0"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1318346" y="1644236"/>
            <a:ext cx="15604029" cy="7483223"/>
          </a:xfrm>
          <a:custGeom>
            <a:avLst/>
            <a:gdLst/>
            <a:ahLst/>
            <a:cxnLst/>
            <a:rect l="l" t="t" r="r" b="b"/>
            <a:pathLst>
              <a:path w="15604029" h="7483223">
                <a:moveTo>
                  <a:pt x="0" y="0"/>
                </a:moveTo>
                <a:lnTo>
                  <a:pt x="15604029" y="0"/>
                </a:lnTo>
                <a:lnTo>
                  <a:pt x="15604029" y="7483223"/>
                </a:lnTo>
                <a:lnTo>
                  <a:pt x="0" y="7483223"/>
                </a:lnTo>
                <a:lnTo>
                  <a:pt x="0" y="0"/>
                </a:lnTo>
                <a:close/>
              </a:path>
            </a:pathLst>
          </a:custGeom>
          <a:blipFill>
            <a:blip r:embed="rId4"/>
            <a:stretch>
              <a:fillRect/>
            </a:stretch>
          </a:blipFill>
        </p:spPr>
        <p:txBody>
          <a:bodyPr/>
          <a:lstStyle/>
          <a:p>
            <a:endParaRPr lang="en-US"/>
          </a:p>
        </p:txBody>
      </p:sp>
      <p:sp>
        <p:nvSpPr>
          <p:cNvPr id="7" name="TextBox 7"/>
          <p:cNvSpPr txBox="1"/>
          <p:nvPr/>
        </p:nvSpPr>
        <p:spPr>
          <a:xfrm>
            <a:off x="4771261" y="269342"/>
            <a:ext cx="7538471"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MAP READING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1217288" y="8495743"/>
            <a:ext cx="3174339" cy="3698912"/>
          </a:xfrm>
          <a:custGeom>
            <a:avLst/>
            <a:gdLst/>
            <a:ahLst/>
            <a:cxnLst/>
            <a:rect l="l" t="t" r="r" b="b"/>
            <a:pathLst>
              <a:path w="3174339" h="3698912">
                <a:moveTo>
                  <a:pt x="0" y="0"/>
                </a:moveTo>
                <a:lnTo>
                  <a:pt x="3174339" y="0"/>
                </a:lnTo>
                <a:lnTo>
                  <a:pt x="3174339" y="3698912"/>
                </a:lnTo>
                <a:lnTo>
                  <a:pt x="0" y="369891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5871676" y="-2079176"/>
            <a:ext cx="3733414" cy="4350376"/>
          </a:xfrm>
          <a:custGeom>
            <a:avLst/>
            <a:gdLst/>
            <a:ahLst/>
            <a:cxnLst/>
            <a:rect l="l" t="t" r="r" b="b"/>
            <a:pathLst>
              <a:path w="3733414" h="4350376">
                <a:moveTo>
                  <a:pt x="3733413" y="4350376"/>
                </a:moveTo>
                <a:lnTo>
                  <a:pt x="0" y="4350376"/>
                </a:lnTo>
                <a:lnTo>
                  <a:pt x="0" y="0"/>
                </a:lnTo>
                <a:lnTo>
                  <a:pt x="3733413" y="0"/>
                </a:lnTo>
                <a:lnTo>
                  <a:pt x="3733413" y="4350376"/>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V="1">
            <a:off x="14340074" y="8125667"/>
            <a:ext cx="4304542" cy="2265265"/>
          </a:xfrm>
          <a:custGeom>
            <a:avLst/>
            <a:gdLst/>
            <a:ahLst/>
            <a:cxnLst/>
            <a:rect l="l" t="t" r="r" b="b"/>
            <a:pathLst>
              <a:path w="4304542" h="2265265">
                <a:moveTo>
                  <a:pt x="0" y="2265266"/>
                </a:moveTo>
                <a:lnTo>
                  <a:pt x="4304542" y="2265266"/>
                </a:lnTo>
                <a:lnTo>
                  <a:pt x="4304542" y="0"/>
                </a:lnTo>
                <a:lnTo>
                  <a:pt x="0" y="0"/>
                </a:lnTo>
                <a:lnTo>
                  <a:pt x="0" y="2265266"/>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1679553" y="1649514"/>
            <a:ext cx="15390391" cy="7741375"/>
          </a:xfrm>
          <a:custGeom>
            <a:avLst/>
            <a:gdLst/>
            <a:ahLst/>
            <a:cxnLst/>
            <a:rect l="l" t="t" r="r" b="b"/>
            <a:pathLst>
              <a:path w="15390391" h="7741375">
                <a:moveTo>
                  <a:pt x="0" y="0"/>
                </a:moveTo>
                <a:lnTo>
                  <a:pt x="15390391" y="0"/>
                </a:lnTo>
                <a:lnTo>
                  <a:pt x="15390391" y="7741375"/>
                </a:lnTo>
                <a:lnTo>
                  <a:pt x="0" y="7741375"/>
                </a:lnTo>
                <a:lnTo>
                  <a:pt x="0" y="0"/>
                </a:lnTo>
                <a:close/>
              </a:path>
            </a:pathLst>
          </a:custGeom>
          <a:blipFill>
            <a:blip r:embed="rId4"/>
            <a:stretch>
              <a:fillRect/>
            </a:stretch>
          </a:blipFill>
        </p:spPr>
        <p:txBody>
          <a:bodyPr/>
          <a:lstStyle/>
          <a:p>
            <a:endParaRPr lang="en-US"/>
          </a:p>
        </p:txBody>
      </p:sp>
      <p:sp>
        <p:nvSpPr>
          <p:cNvPr id="7" name="TextBox 7"/>
          <p:cNvSpPr txBox="1"/>
          <p:nvPr/>
        </p:nvSpPr>
        <p:spPr>
          <a:xfrm>
            <a:off x="5100445" y="281940"/>
            <a:ext cx="7538471"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MAP MATH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28324" y="199824"/>
            <a:ext cx="2396261" cy="2473560"/>
          </a:xfrm>
          <a:custGeom>
            <a:avLst/>
            <a:gdLst/>
            <a:ahLst/>
            <a:cxnLst/>
            <a:rect l="l" t="t" r="r" b="b"/>
            <a:pathLst>
              <a:path w="2396261" h="2473560">
                <a:moveTo>
                  <a:pt x="0" y="0"/>
                </a:moveTo>
                <a:lnTo>
                  <a:pt x="2396261" y="0"/>
                </a:lnTo>
                <a:lnTo>
                  <a:pt x="2396261" y="2473560"/>
                </a:lnTo>
                <a:lnTo>
                  <a:pt x="0" y="247356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6165409" y="8403667"/>
            <a:ext cx="2396261" cy="2473560"/>
          </a:xfrm>
          <a:custGeom>
            <a:avLst/>
            <a:gdLst/>
            <a:ahLst/>
            <a:cxnLst/>
            <a:rect l="l" t="t" r="r" b="b"/>
            <a:pathLst>
              <a:path w="2396261" h="2473560">
                <a:moveTo>
                  <a:pt x="0" y="0"/>
                </a:moveTo>
                <a:lnTo>
                  <a:pt x="2396261" y="0"/>
                </a:lnTo>
                <a:lnTo>
                  <a:pt x="2396261" y="2473559"/>
                </a:lnTo>
                <a:lnTo>
                  <a:pt x="0" y="247355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13983458" y="0"/>
            <a:ext cx="4304542" cy="2265265"/>
          </a:xfrm>
          <a:custGeom>
            <a:avLst/>
            <a:gdLst/>
            <a:ahLst/>
            <a:cxnLst/>
            <a:rect l="l" t="t" r="r" b="b"/>
            <a:pathLst>
              <a:path w="4304542" h="2265265">
                <a:moveTo>
                  <a:pt x="0" y="0"/>
                </a:moveTo>
                <a:lnTo>
                  <a:pt x="4304542" y="0"/>
                </a:lnTo>
                <a:lnTo>
                  <a:pt x="4304542" y="2265265"/>
                </a:lnTo>
                <a:lnTo>
                  <a:pt x="0" y="226526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flipH="1" flipV="1">
            <a:off x="-29680" y="8021735"/>
            <a:ext cx="4304542" cy="2265265"/>
          </a:xfrm>
          <a:custGeom>
            <a:avLst/>
            <a:gdLst/>
            <a:ahLst/>
            <a:cxnLst/>
            <a:rect l="l" t="t" r="r" b="b"/>
            <a:pathLst>
              <a:path w="4304542" h="2265265">
                <a:moveTo>
                  <a:pt x="4304542" y="2265265"/>
                </a:moveTo>
                <a:lnTo>
                  <a:pt x="0" y="2265265"/>
                </a:lnTo>
                <a:lnTo>
                  <a:pt x="0" y="0"/>
                </a:lnTo>
                <a:lnTo>
                  <a:pt x="4304542" y="0"/>
                </a:lnTo>
                <a:lnTo>
                  <a:pt x="4304542"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TextBox 6"/>
          <p:cNvSpPr txBox="1"/>
          <p:nvPr/>
        </p:nvSpPr>
        <p:spPr>
          <a:xfrm>
            <a:off x="3266348" y="554879"/>
            <a:ext cx="10995278" cy="1014317"/>
          </a:xfrm>
          <a:prstGeom prst="rect">
            <a:avLst/>
          </a:prstGeom>
        </p:spPr>
        <p:txBody>
          <a:bodyPr lIns="0" tIns="0" rIns="0" bIns="0" rtlCol="0" anchor="t">
            <a:spAutoFit/>
          </a:bodyPr>
          <a:lstStyle/>
          <a:p>
            <a:pPr algn="ctr">
              <a:lnSpc>
                <a:spcPts val="7829"/>
              </a:lnSpc>
            </a:pPr>
            <a:r>
              <a:rPr lang="en-US" sz="7117">
                <a:solidFill>
                  <a:srgbClr val="B80606"/>
                </a:solidFill>
                <a:latin typeface="Finger Paint"/>
                <a:ea typeface="Finger Paint"/>
                <a:cs typeface="Finger Paint"/>
                <a:sym typeface="Finger Paint"/>
              </a:rPr>
              <a:t>INSTRUCTIONAL FOCUS</a:t>
            </a:r>
          </a:p>
        </p:txBody>
      </p:sp>
      <p:sp>
        <p:nvSpPr>
          <p:cNvPr id="7" name="TextBox 7"/>
          <p:cNvSpPr txBox="1"/>
          <p:nvPr/>
        </p:nvSpPr>
        <p:spPr>
          <a:xfrm>
            <a:off x="1226455" y="1964768"/>
            <a:ext cx="15379503" cy="9470947"/>
          </a:xfrm>
          <a:prstGeom prst="rect">
            <a:avLst/>
          </a:prstGeom>
        </p:spPr>
        <p:txBody>
          <a:bodyPr lIns="0" tIns="0" rIns="0" bIns="0" rtlCol="0" anchor="t">
            <a:spAutoFit/>
          </a:bodyPr>
          <a:lstStyle/>
          <a:p>
            <a:pPr algn="ctr">
              <a:lnSpc>
                <a:spcPts val="8649"/>
              </a:lnSpc>
            </a:pPr>
            <a:r>
              <a:rPr lang="en-US" sz="6178">
                <a:solidFill>
                  <a:srgbClr val="B80606"/>
                </a:solidFill>
                <a:latin typeface="Playfair Display"/>
                <a:ea typeface="Playfair Display"/>
                <a:cs typeface="Playfair Display"/>
                <a:sym typeface="Playfair Display"/>
              </a:rPr>
              <a:t>Vibrant Learning        Co-Teaching Addressing TSI </a:t>
            </a:r>
          </a:p>
          <a:p>
            <a:pPr algn="ctr">
              <a:lnSpc>
                <a:spcPts val="8789"/>
              </a:lnSpc>
            </a:pPr>
            <a:endParaRPr lang="en-US" sz="6178">
              <a:solidFill>
                <a:srgbClr val="B80606"/>
              </a:solidFill>
              <a:latin typeface="Playfair Display"/>
              <a:ea typeface="Playfair Display"/>
              <a:cs typeface="Playfair Display"/>
              <a:sym typeface="Playfair Display"/>
            </a:endParaRPr>
          </a:p>
          <a:p>
            <a:pPr marL="1355508" lvl="1" indent="-677754" algn="l">
              <a:lnSpc>
                <a:spcPts val="8789"/>
              </a:lnSpc>
              <a:buAutoNum type="arabicPeriod"/>
            </a:pPr>
            <a:r>
              <a:rPr lang="en-US" sz="6278">
                <a:solidFill>
                  <a:srgbClr val="B80606"/>
                </a:solidFill>
                <a:latin typeface="Playfair Display"/>
                <a:ea typeface="Playfair Display"/>
                <a:cs typeface="Playfair Display"/>
                <a:sym typeface="Playfair Display"/>
              </a:rPr>
              <a:t>Staff awareness/training</a:t>
            </a:r>
          </a:p>
          <a:p>
            <a:pPr marL="1355508" lvl="1" indent="-677754" algn="l">
              <a:lnSpc>
                <a:spcPts val="8789"/>
              </a:lnSpc>
              <a:buAutoNum type="arabicPeriod"/>
            </a:pPr>
            <a:r>
              <a:rPr lang="en-US" sz="6278">
                <a:solidFill>
                  <a:srgbClr val="B80606"/>
                </a:solidFill>
                <a:latin typeface="Playfair Display"/>
                <a:ea typeface="Playfair Display"/>
                <a:cs typeface="Playfair Display"/>
                <a:sym typeface="Playfair Display"/>
              </a:rPr>
              <a:t>Administration training *</a:t>
            </a:r>
          </a:p>
          <a:p>
            <a:pPr marL="1355508" lvl="1" indent="-677754" algn="l">
              <a:lnSpc>
                <a:spcPts val="8789"/>
              </a:lnSpc>
              <a:buAutoNum type="arabicPeriod"/>
            </a:pPr>
            <a:r>
              <a:rPr lang="en-US" sz="6278">
                <a:solidFill>
                  <a:srgbClr val="B80606"/>
                </a:solidFill>
                <a:latin typeface="Playfair Display"/>
                <a:ea typeface="Playfair Display"/>
                <a:cs typeface="Playfair Display"/>
                <a:sym typeface="Playfair Display"/>
              </a:rPr>
              <a:t>Classroom walkthroughs *</a:t>
            </a:r>
          </a:p>
          <a:p>
            <a:pPr algn="l">
              <a:lnSpc>
                <a:spcPts val="8789"/>
              </a:lnSpc>
            </a:pPr>
            <a:endParaRPr lang="en-US" sz="6278">
              <a:solidFill>
                <a:srgbClr val="B80606"/>
              </a:solidFill>
              <a:latin typeface="Playfair Display"/>
              <a:ea typeface="Playfair Display"/>
              <a:cs typeface="Playfair Display"/>
              <a:sym typeface="Playfair Display"/>
            </a:endParaRPr>
          </a:p>
          <a:p>
            <a:pPr algn="ctr">
              <a:lnSpc>
                <a:spcPts val="14108"/>
              </a:lnSpc>
            </a:pPr>
            <a:endParaRPr lang="en-US" sz="6278">
              <a:solidFill>
                <a:srgbClr val="B80606"/>
              </a:solidFill>
              <a:latin typeface="Playfair Display"/>
              <a:ea typeface="Playfair Display"/>
              <a:cs typeface="Playfair Display"/>
              <a:sym typeface="Playfair Display"/>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250316" y="8859730"/>
            <a:ext cx="2372907" cy="2252104"/>
          </a:xfrm>
          <a:custGeom>
            <a:avLst/>
            <a:gdLst/>
            <a:ahLst/>
            <a:cxnLst/>
            <a:rect l="l" t="t" r="r" b="b"/>
            <a:pathLst>
              <a:path w="2372907" h="2252104">
                <a:moveTo>
                  <a:pt x="0" y="0"/>
                </a:moveTo>
                <a:lnTo>
                  <a:pt x="2372907" y="0"/>
                </a:lnTo>
                <a:lnTo>
                  <a:pt x="2372907" y="2252104"/>
                </a:lnTo>
                <a:lnTo>
                  <a:pt x="0" y="225210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5980284" y="-490663"/>
            <a:ext cx="2558032" cy="2427805"/>
          </a:xfrm>
          <a:custGeom>
            <a:avLst/>
            <a:gdLst/>
            <a:ahLst/>
            <a:cxnLst/>
            <a:rect l="l" t="t" r="r" b="b"/>
            <a:pathLst>
              <a:path w="2558032" h="2427805">
                <a:moveTo>
                  <a:pt x="2558032" y="2427805"/>
                </a:moveTo>
                <a:lnTo>
                  <a:pt x="0" y="2427805"/>
                </a:lnTo>
                <a:lnTo>
                  <a:pt x="0" y="0"/>
                </a:lnTo>
                <a:lnTo>
                  <a:pt x="2558032" y="0"/>
                </a:lnTo>
                <a:lnTo>
                  <a:pt x="2558032" y="242780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V="1">
            <a:off x="13983458" y="8079934"/>
            <a:ext cx="4304542" cy="2265265"/>
          </a:xfrm>
          <a:custGeom>
            <a:avLst/>
            <a:gdLst/>
            <a:ahLst/>
            <a:cxnLst/>
            <a:rect l="l" t="t" r="r" b="b"/>
            <a:pathLst>
              <a:path w="4304542" h="2265265">
                <a:moveTo>
                  <a:pt x="0" y="2265265"/>
                </a:moveTo>
                <a:lnTo>
                  <a:pt x="4304542" y="2265265"/>
                </a:lnTo>
                <a:lnTo>
                  <a:pt x="4304542" y="0"/>
                </a:lnTo>
                <a:lnTo>
                  <a:pt x="0" y="0"/>
                </a:lnTo>
                <a:lnTo>
                  <a:pt x="0"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122591" y="1937142"/>
            <a:ext cx="5191941" cy="6922587"/>
          </a:xfrm>
          <a:custGeom>
            <a:avLst/>
            <a:gdLst/>
            <a:ahLst/>
            <a:cxnLst/>
            <a:rect l="l" t="t" r="r" b="b"/>
            <a:pathLst>
              <a:path w="5191941" h="6922587">
                <a:moveTo>
                  <a:pt x="0" y="0"/>
                </a:moveTo>
                <a:lnTo>
                  <a:pt x="5191940" y="0"/>
                </a:lnTo>
                <a:lnTo>
                  <a:pt x="5191940" y="6922588"/>
                </a:lnTo>
                <a:lnTo>
                  <a:pt x="0" y="6922588"/>
                </a:lnTo>
                <a:lnTo>
                  <a:pt x="0" y="0"/>
                </a:lnTo>
                <a:close/>
              </a:path>
            </a:pathLst>
          </a:custGeom>
          <a:blipFill>
            <a:blip r:embed="rId4"/>
            <a:stretch>
              <a:fillRect/>
            </a:stretch>
          </a:blipFill>
        </p:spPr>
        <p:txBody>
          <a:bodyPr/>
          <a:lstStyle/>
          <a:p>
            <a:endParaRPr lang="en-US"/>
          </a:p>
        </p:txBody>
      </p:sp>
      <p:sp>
        <p:nvSpPr>
          <p:cNvPr id="7" name="Freeform 7"/>
          <p:cNvSpPr/>
          <p:nvPr/>
        </p:nvSpPr>
        <p:spPr>
          <a:xfrm>
            <a:off x="10367717" y="1937142"/>
            <a:ext cx="5191941" cy="6922587"/>
          </a:xfrm>
          <a:custGeom>
            <a:avLst/>
            <a:gdLst/>
            <a:ahLst/>
            <a:cxnLst/>
            <a:rect l="l" t="t" r="r" b="b"/>
            <a:pathLst>
              <a:path w="5191941" h="6922587">
                <a:moveTo>
                  <a:pt x="0" y="0"/>
                </a:moveTo>
                <a:lnTo>
                  <a:pt x="5191940" y="0"/>
                </a:lnTo>
                <a:lnTo>
                  <a:pt x="5191940" y="6922588"/>
                </a:lnTo>
                <a:lnTo>
                  <a:pt x="0" y="6922588"/>
                </a:lnTo>
                <a:lnTo>
                  <a:pt x="0" y="0"/>
                </a:lnTo>
                <a:close/>
              </a:path>
            </a:pathLst>
          </a:custGeom>
          <a:blipFill>
            <a:blip r:embed="rId5"/>
            <a:stretch>
              <a:fillRect/>
            </a:stretch>
          </a:blipFill>
        </p:spPr>
        <p:txBody>
          <a:bodyPr/>
          <a:lstStyle/>
          <a:p>
            <a:endParaRPr lang="en-US"/>
          </a:p>
        </p:txBody>
      </p:sp>
      <p:sp>
        <p:nvSpPr>
          <p:cNvPr id="8" name="TextBox 8"/>
          <p:cNvSpPr txBox="1"/>
          <p:nvPr/>
        </p:nvSpPr>
        <p:spPr>
          <a:xfrm>
            <a:off x="4304542" y="454461"/>
            <a:ext cx="10066802"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CO-TEACHING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250316" y="8859730"/>
            <a:ext cx="2372907" cy="2252104"/>
          </a:xfrm>
          <a:custGeom>
            <a:avLst/>
            <a:gdLst/>
            <a:ahLst/>
            <a:cxnLst/>
            <a:rect l="l" t="t" r="r" b="b"/>
            <a:pathLst>
              <a:path w="2372907" h="2252104">
                <a:moveTo>
                  <a:pt x="0" y="0"/>
                </a:moveTo>
                <a:lnTo>
                  <a:pt x="2372907" y="0"/>
                </a:lnTo>
                <a:lnTo>
                  <a:pt x="2372907" y="2252104"/>
                </a:lnTo>
                <a:lnTo>
                  <a:pt x="0" y="225210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5980284" y="-490663"/>
            <a:ext cx="2558032" cy="2427805"/>
          </a:xfrm>
          <a:custGeom>
            <a:avLst/>
            <a:gdLst/>
            <a:ahLst/>
            <a:cxnLst/>
            <a:rect l="l" t="t" r="r" b="b"/>
            <a:pathLst>
              <a:path w="2558032" h="2427805">
                <a:moveTo>
                  <a:pt x="2558032" y="2427805"/>
                </a:moveTo>
                <a:lnTo>
                  <a:pt x="0" y="2427805"/>
                </a:lnTo>
                <a:lnTo>
                  <a:pt x="0" y="0"/>
                </a:lnTo>
                <a:lnTo>
                  <a:pt x="2558032" y="0"/>
                </a:lnTo>
                <a:lnTo>
                  <a:pt x="2558032" y="242780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3671687" y="749736"/>
            <a:ext cx="10944626"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VIBRANT LEARNING</a:t>
            </a:r>
          </a:p>
        </p:txBody>
      </p:sp>
      <p:sp>
        <p:nvSpPr>
          <p:cNvPr id="5" name="Freeform 5"/>
          <p:cNvSpPr/>
          <p:nvPr/>
        </p:nvSpPr>
        <p:spPr>
          <a:xfrm flipV="1">
            <a:off x="13983458" y="8079934"/>
            <a:ext cx="4304542" cy="2265265"/>
          </a:xfrm>
          <a:custGeom>
            <a:avLst/>
            <a:gdLst/>
            <a:ahLst/>
            <a:cxnLst/>
            <a:rect l="l" t="t" r="r" b="b"/>
            <a:pathLst>
              <a:path w="4304542" h="2265265">
                <a:moveTo>
                  <a:pt x="0" y="2265265"/>
                </a:moveTo>
                <a:lnTo>
                  <a:pt x="4304542" y="2265265"/>
                </a:lnTo>
                <a:lnTo>
                  <a:pt x="4304542" y="0"/>
                </a:lnTo>
                <a:lnTo>
                  <a:pt x="0" y="0"/>
                </a:lnTo>
                <a:lnTo>
                  <a:pt x="0"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586390" y="2161333"/>
            <a:ext cx="5436304" cy="7248405"/>
          </a:xfrm>
          <a:custGeom>
            <a:avLst/>
            <a:gdLst/>
            <a:ahLst/>
            <a:cxnLst/>
            <a:rect l="l" t="t" r="r" b="b"/>
            <a:pathLst>
              <a:path w="5436304" h="7248405">
                <a:moveTo>
                  <a:pt x="0" y="0"/>
                </a:moveTo>
                <a:lnTo>
                  <a:pt x="5436303" y="0"/>
                </a:lnTo>
                <a:lnTo>
                  <a:pt x="5436303" y="7248404"/>
                </a:lnTo>
                <a:lnTo>
                  <a:pt x="0" y="7248404"/>
                </a:lnTo>
                <a:lnTo>
                  <a:pt x="0" y="0"/>
                </a:lnTo>
                <a:close/>
              </a:path>
            </a:pathLst>
          </a:custGeom>
          <a:blipFill>
            <a:blip r:embed="rId4"/>
            <a:stretch>
              <a:fillRect/>
            </a:stretch>
          </a:blipFill>
        </p:spPr>
        <p:txBody>
          <a:bodyPr/>
          <a:lstStyle/>
          <a:p>
            <a:endParaRPr lang="en-US"/>
          </a:p>
        </p:txBody>
      </p:sp>
      <p:sp>
        <p:nvSpPr>
          <p:cNvPr id="8" name="TextBox 8"/>
          <p:cNvSpPr txBox="1"/>
          <p:nvPr/>
        </p:nvSpPr>
        <p:spPr>
          <a:xfrm>
            <a:off x="7598664" y="2381299"/>
            <a:ext cx="9660636" cy="6863082"/>
          </a:xfrm>
          <a:prstGeom prst="rect">
            <a:avLst/>
          </a:prstGeom>
        </p:spPr>
        <p:txBody>
          <a:bodyPr lIns="0" tIns="0" rIns="0" bIns="0" rtlCol="0" anchor="t">
            <a:spAutoFit/>
          </a:bodyPr>
          <a:lstStyle/>
          <a:p>
            <a:pPr algn="ctr">
              <a:lnSpc>
                <a:spcPts val="6019"/>
              </a:lnSpc>
            </a:pPr>
            <a:r>
              <a:rPr lang="en-US" sz="4299">
                <a:solidFill>
                  <a:srgbClr val="B80606"/>
                </a:solidFill>
                <a:latin typeface="Poppins"/>
                <a:ea typeface="Poppins"/>
                <a:cs typeface="Poppins"/>
                <a:sym typeface="Poppins"/>
              </a:rPr>
              <a:t>Represents powerful moments when learning is meaningful, engaging, and connected to real life. They move beyond traditional classroom instruction to spark curiosity, creativity, and collaboration—preparing students with the skills they need to thrive in school, work, and life.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250316" y="8859730"/>
            <a:ext cx="2372907" cy="2252104"/>
          </a:xfrm>
          <a:custGeom>
            <a:avLst/>
            <a:gdLst/>
            <a:ahLst/>
            <a:cxnLst/>
            <a:rect l="l" t="t" r="r" b="b"/>
            <a:pathLst>
              <a:path w="2372907" h="2252104">
                <a:moveTo>
                  <a:pt x="0" y="0"/>
                </a:moveTo>
                <a:lnTo>
                  <a:pt x="2372907" y="0"/>
                </a:lnTo>
                <a:lnTo>
                  <a:pt x="2372907" y="2252104"/>
                </a:lnTo>
                <a:lnTo>
                  <a:pt x="0" y="225210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15980284" y="-490663"/>
            <a:ext cx="2558032" cy="2427805"/>
          </a:xfrm>
          <a:custGeom>
            <a:avLst/>
            <a:gdLst/>
            <a:ahLst/>
            <a:cxnLst/>
            <a:rect l="l" t="t" r="r" b="b"/>
            <a:pathLst>
              <a:path w="2558032" h="2427805">
                <a:moveTo>
                  <a:pt x="2558032" y="2427805"/>
                </a:moveTo>
                <a:lnTo>
                  <a:pt x="0" y="2427805"/>
                </a:lnTo>
                <a:lnTo>
                  <a:pt x="0" y="0"/>
                </a:lnTo>
                <a:lnTo>
                  <a:pt x="2558032" y="0"/>
                </a:lnTo>
                <a:lnTo>
                  <a:pt x="2558032" y="242780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3232775" y="1057275"/>
            <a:ext cx="10944626"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TIER 2 INSTRUCTION</a:t>
            </a:r>
          </a:p>
        </p:txBody>
      </p:sp>
      <p:sp>
        <p:nvSpPr>
          <p:cNvPr id="5" name="Freeform 5"/>
          <p:cNvSpPr/>
          <p:nvPr/>
        </p:nvSpPr>
        <p:spPr>
          <a:xfrm flipV="1">
            <a:off x="13983458" y="8079934"/>
            <a:ext cx="4304542" cy="2265265"/>
          </a:xfrm>
          <a:custGeom>
            <a:avLst/>
            <a:gdLst/>
            <a:ahLst/>
            <a:cxnLst/>
            <a:rect l="l" t="t" r="r" b="b"/>
            <a:pathLst>
              <a:path w="4304542" h="2265265">
                <a:moveTo>
                  <a:pt x="0" y="2265265"/>
                </a:moveTo>
                <a:lnTo>
                  <a:pt x="4304542" y="2265265"/>
                </a:lnTo>
                <a:lnTo>
                  <a:pt x="4304542" y="0"/>
                </a:lnTo>
                <a:lnTo>
                  <a:pt x="0" y="0"/>
                </a:lnTo>
                <a:lnTo>
                  <a:pt x="0" y="2265265"/>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flipH="1">
            <a:off x="0" y="-103933"/>
            <a:ext cx="4304542" cy="2265265"/>
          </a:xfrm>
          <a:custGeom>
            <a:avLst/>
            <a:gdLst/>
            <a:ahLst/>
            <a:cxnLst/>
            <a:rect l="l" t="t" r="r" b="b"/>
            <a:pathLst>
              <a:path w="4304542" h="2265265">
                <a:moveTo>
                  <a:pt x="4304542" y="0"/>
                </a:moveTo>
                <a:lnTo>
                  <a:pt x="0" y="0"/>
                </a:lnTo>
                <a:lnTo>
                  <a:pt x="0" y="2265266"/>
                </a:lnTo>
                <a:lnTo>
                  <a:pt x="4304542" y="2265266"/>
                </a:lnTo>
                <a:lnTo>
                  <a:pt x="430454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524761" y="2436515"/>
            <a:ext cx="7559562" cy="5669671"/>
          </a:xfrm>
          <a:custGeom>
            <a:avLst/>
            <a:gdLst/>
            <a:ahLst/>
            <a:cxnLst/>
            <a:rect l="l" t="t" r="r" b="b"/>
            <a:pathLst>
              <a:path w="7559562" h="5669671">
                <a:moveTo>
                  <a:pt x="0" y="0"/>
                </a:moveTo>
                <a:lnTo>
                  <a:pt x="7559562" y="0"/>
                </a:lnTo>
                <a:lnTo>
                  <a:pt x="7559562" y="5669671"/>
                </a:lnTo>
                <a:lnTo>
                  <a:pt x="0" y="5669671"/>
                </a:lnTo>
                <a:lnTo>
                  <a:pt x="0" y="0"/>
                </a:lnTo>
                <a:close/>
              </a:path>
            </a:pathLst>
          </a:custGeom>
          <a:blipFill>
            <a:blip r:embed="rId4"/>
            <a:stretch>
              <a:fillRect/>
            </a:stretch>
          </a:blipFill>
        </p:spPr>
        <p:txBody>
          <a:bodyPr/>
          <a:lstStyle/>
          <a:p>
            <a:endParaRPr lang="en-US"/>
          </a:p>
        </p:txBody>
      </p:sp>
      <p:sp>
        <p:nvSpPr>
          <p:cNvPr id="8" name="Freeform 8"/>
          <p:cNvSpPr/>
          <p:nvPr/>
        </p:nvSpPr>
        <p:spPr>
          <a:xfrm>
            <a:off x="8705088" y="2387120"/>
            <a:ext cx="3805386" cy="5073848"/>
          </a:xfrm>
          <a:custGeom>
            <a:avLst/>
            <a:gdLst/>
            <a:ahLst/>
            <a:cxnLst/>
            <a:rect l="l" t="t" r="r" b="b"/>
            <a:pathLst>
              <a:path w="3805386" h="5073848">
                <a:moveTo>
                  <a:pt x="0" y="0"/>
                </a:moveTo>
                <a:lnTo>
                  <a:pt x="3805386" y="0"/>
                </a:lnTo>
                <a:lnTo>
                  <a:pt x="3805386" y="5073848"/>
                </a:lnTo>
                <a:lnTo>
                  <a:pt x="0" y="5073848"/>
                </a:lnTo>
                <a:lnTo>
                  <a:pt x="0" y="0"/>
                </a:lnTo>
                <a:close/>
              </a:path>
            </a:pathLst>
          </a:custGeom>
          <a:blipFill>
            <a:blip r:embed="rId5"/>
            <a:stretch>
              <a:fillRect/>
            </a:stretch>
          </a:blipFill>
        </p:spPr>
        <p:txBody>
          <a:bodyPr/>
          <a:lstStyle/>
          <a:p>
            <a:endParaRPr lang="en-US"/>
          </a:p>
        </p:txBody>
      </p:sp>
      <p:sp>
        <p:nvSpPr>
          <p:cNvPr id="9" name="Freeform 9"/>
          <p:cNvSpPr/>
          <p:nvPr/>
        </p:nvSpPr>
        <p:spPr>
          <a:xfrm>
            <a:off x="13453914" y="2387120"/>
            <a:ext cx="3805386" cy="5073848"/>
          </a:xfrm>
          <a:custGeom>
            <a:avLst/>
            <a:gdLst/>
            <a:ahLst/>
            <a:cxnLst/>
            <a:rect l="l" t="t" r="r" b="b"/>
            <a:pathLst>
              <a:path w="3805386" h="5073848">
                <a:moveTo>
                  <a:pt x="0" y="0"/>
                </a:moveTo>
                <a:lnTo>
                  <a:pt x="3805386" y="0"/>
                </a:lnTo>
                <a:lnTo>
                  <a:pt x="3805386" y="5073848"/>
                </a:lnTo>
                <a:lnTo>
                  <a:pt x="0" y="5073848"/>
                </a:lnTo>
                <a:lnTo>
                  <a:pt x="0" y="0"/>
                </a:lnTo>
                <a:close/>
              </a:path>
            </a:pathLst>
          </a:custGeom>
          <a:blipFill>
            <a:blip r:embed="rId6"/>
            <a:stretch>
              <a:fillRect/>
            </a:stretch>
          </a:blipFill>
        </p:spPr>
        <p:txBody>
          <a:bodyPr/>
          <a:lstStyle/>
          <a:p>
            <a:endParaRPr lang="en-US"/>
          </a:p>
        </p:txBody>
      </p:sp>
      <p:sp>
        <p:nvSpPr>
          <p:cNvPr id="10" name="Freeform 10"/>
          <p:cNvSpPr/>
          <p:nvPr/>
        </p:nvSpPr>
        <p:spPr>
          <a:xfrm>
            <a:off x="11026923" y="5271350"/>
            <a:ext cx="3805386" cy="5073848"/>
          </a:xfrm>
          <a:custGeom>
            <a:avLst/>
            <a:gdLst/>
            <a:ahLst/>
            <a:cxnLst/>
            <a:rect l="l" t="t" r="r" b="b"/>
            <a:pathLst>
              <a:path w="3805386" h="5073848">
                <a:moveTo>
                  <a:pt x="0" y="0"/>
                </a:moveTo>
                <a:lnTo>
                  <a:pt x="3805386" y="0"/>
                </a:lnTo>
                <a:lnTo>
                  <a:pt x="3805386" y="5073849"/>
                </a:lnTo>
                <a:lnTo>
                  <a:pt x="0" y="5073849"/>
                </a:lnTo>
                <a:lnTo>
                  <a:pt x="0" y="0"/>
                </a:lnTo>
                <a:close/>
              </a:path>
            </a:pathLst>
          </a:custGeom>
          <a:blipFill>
            <a:blip r:embed="rId7"/>
            <a:stretch>
              <a:fillRect/>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TextBox 2"/>
          <p:cNvSpPr txBox="1"/>
          <p:nvPr/>
        </p:nvSpPr>
        <p:spPr>
          <a:xfrm>
            <a:off x="2165340" y="7223312"/>
            <a:ext cx="13957320" cy="1640205"/>
          </a:xfrm>
          <a:prstGeom prst="rect">
            <a:avLst/>
          </a:prstGeom>
        </p:spPr>
        <p:txBody>
          <a:bodyPr lIns="0" tIns="0" rIns="0" bIns="0" rtlCol="0" anchor="t">
            <a:spAutoFit/>
          </a:bodyPr>
          <a:lstStyle/>
          <a:p>
            <a:pPr algn="l">
              <a:lnSpc>
                <a:spcPts val="4289"/>
              </a:lnSpc>
              <a:spcBef>
                <a:spcPct val="0"/>
              </a:spcBef>
            </a:pPr>
            <a:r>
              <a:rPr lang="en-US" sz="3899">
                <a:solidFill>
                  <a:srgbClr val="272629"/>
                </a:solidFill>
                <a:latin typeface="Roboto"/>
                <a:ea typeface="Roboto"/>
                <a:cs typeface="Roboto"/>
                <a:sym typeface="Roboto"/>
              </a:rPr>
              <a:t>During the summer of 2026, Ms. Dipasquale obtained the teaching endorsement for gifted and talented. Through her studies and interest, the class “Genius Hour” was developed.</a:t>
            </a:r>
          </a:p>
        </p:txBody>
      </p:sp>
      <p:sp>
        <p:nvSpPr>
          <p:cNvPr id="3" name="Freeform 3"/>
          <p:cNvSpPr/>
          <p:nvPr/>
        </p:nvSpPr>
        <p:spPr>
          <a:xfrm>
            <a:off x="15362123" y="0"/>
            <a:ext cx="2925877" cy="1539743"/>
          </a:xfrm>
          <a:custGeom>
            <a:avLst/>
            <a:gdLst/>
            <a:ahLst/>
            <a:cxnLst/>
            <a:rect l="l" t="t" r="r" b="b"/>
            <a:pathLst>
              <a:path w="2925877" h="1539743">
                <a:moveTo>
                  <a:pt x="0" y="0"/>
                </a:moveTo>
                <a:lnTo>
                  <a:pt x="2925877" y="0"/>
                </a:lnTo>
                <a:lnTo>
                  <a:pt x="2925877" y="1539743"/>
                </a:lnTo>
                <a:lnTo>
                  <a:pt x="0" y="153974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H="1" flipV="1">
            <a:off x="-29680" y="8449565"/>
            <a:ext cx="3491563" cy="1837435"/>
          </a:xfrm>
          <a:custGeom>
            <a:avLst/>
            <a:gdLst/>
            <a:ahLst/>
            <a:cxnLst/>
            <a:rect l="l" t="t" r="r" b="b"/>
            <a:pathLst>
              <a:path w="3491563" h="1837435">
                <a:moveTo>
                  <a:pt x="3491563" y="1837435"/>
                </a:moveTo>
                <a:lnTo>
                  <a:pt x="0" y="1837435"/>
                </a:lnTo>
                <a:lnTo>
                  <a:pt x="0" y="0"/>
                </a:lnTo>
                <a:lnTo>
                  <a:pt x="3491563" y="0"/>
                </a:lnTo>
                <a:lnTo>
                  <a:pt x="3491563" y="183743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5"/>
          <p:cNvSpPr/>
          <p:nvPr/>
        </p:nvSpPr>
        <p:spPr>
          <a:xfrm>
            <a:off x="1028700" y="2500704"/>
            <a:ext cx="5246286" cy="3497524"/>
          </a:xfrm>
          <a:custGeom>
            <a:avLst/>
            <a:gdLst/>
            <a:ahLst/>
            <a:cxnLst/>
            <a:rect l="l" t="t" r="r" b="b"/>
            <a:pathLst>
              <a:path w="5246286" h="3497524">
                <a:moveTo>
                  <a:pt x="0" y="0"/>
                </a:moveTo>
                <a:lnTo>
                  <a:pt x="5246286" y="0"/>
                </a:lnTo>
                <a:lnTo>
                  <a:pt x="5246286" y="3497524"/>
                </a:lnTo>
                <a:lnTo>
                  <a:pt x="0" y="3497524"/>
                </a:lnTo>
                <a:lnTo>
                  <a:pt x="0" y="0"/>
                </a:lnTo>
                <a:close/>
              </a:path>
            </a:pathLst>
          </a:custGeom>
          <a:blipFill>
            <a:blip r:embed="rId3"/>
            <a:stretch>
              <a:fillRect/>
            </a:stretch>
          </a:blipFill>
        </p:spPr>
        <p:txBody>
          <a:bodyPr/>
          <a:lstStyle/>
          <a:p>
            <a:endParaRPr lang="en-US"/>
          </a:p>
        </p:txBody>
      </p:sp>
      <p:sp>
        <p:nvSpPr>
          <p:cNvPr id="6" name="Freeform 6"/>
          <p:cNvSpPr/>
          <p:nvPr/>
        </p:nvSpPr>
        <p:spPr>
          <a:xfrm>
            <a:off x="6644902" y="2500704"/>
            <a:ext cx="5312455" cy="3541636"/>
          </a:xfrm>
          <a:custGeom>
            <a:avLst/>
            <a:gdLst/>
            <a:ahLst/>
            <a:cxnLst/>
            <a:rect l="l" t="t" r="r" b="b"/>
            <a:pathLst>
              <a:path w="5312455" h="3541636">
                <a:moveTo>
                  <a:pt x="0" y="0"/>
                </a:moveTo>
                <a:lnTo>
                  <a:pt x="5312455" y="0"/>
                </a:lnTo>
                <a:lnTo>
                  <a:pt x="5312455" y="3541636"/>
                </a:lnTo>
                <a:lnTo>
                  <a:pt x="0" y="3541636"/>
                </a:lnTo>
                <a:lnTo>
                  <a:pt x="0" y="0"/>
                </a:lnTo>
                <a:close/>
              </a:path>
            </a:pathLst>
          </a:custGeom>
          <a:blipFill>
            <a:blip r:embed="rId4"/>
            <a:stretch>
              <a:fillRect/>
            </a:stretch>
          </a:blipFill>
        </p:spPr>
        <p:txBody>
          <a:bodyPr/>
          <a:lstStyle/>
          <a:p>
            <a:endParaRPr lang="en-US"/>
          </a:p>
        </p:txBody>
      </p:sp>
      <p:sp>
        <p:nvSpPr>
          <p:cNvPr id="7" name="Freeform 7"/>
          <p:cNvSpPr/>
          <p:nvPr/>
        </p:nvSpPr>
        <p:spPr>
          <a:xfrm>
            <a:off x="12537118" y="2500704"/>
            <a:ext cx="4722182" cy="3541636"/>
          </a:xfrm>
          <a:custGeom>
            <a:avLst/>
            <a:gdLst/>
            <a:ahLst/>
            <a:cxnLst/>
            <a:rect l="l" t="t" r="r" b="b"/>
            <a:pathLst>
              <a:path w="4722182" h="3541636">
                <a:moveTo>
                  <a:pt x="0" y="0"/>
                </a:moveTo>
                <a:lnTo>
                  <a:pt x="4722182" y="0"/>
                </a:lnTo>
                <a:lnTo>
                  <a:pt x="4722182" y="3541636"/>
                </a:lnTo>
                <a:lnTo>
                  <a:pt x="0" y="3541636"/>
                </a:lnTo>
                <a:lnTo>
                  <a:pt x="0" y="0"/>
                </a:lnTo>
                <a:close/>
              </a:path>
            </a:pathLst>
          </a:custGeom>
          <a:blipFill>
            <a:blip r:embed="rId5"/>
            <a:stretch>
              <a:fillRect/>
            </a:stretch>
          </a:blipFill>
        </p:spPr>
        <p:txBody>
          <a:bodyPr/>
          <a:lstStyle/>
          <a:p>
            <a:endParaRPr lang="en-US"/>
          </a:p>
        </p:txBody>
      </p:sp>
      <p:sp>
        <p:nvSpPr>
          <p:cNvPr id="8" name="TextBox 8"/>
          <p:cNvSpPr txBox="1"/>
          <p:nvPr/>
        </p:nvSpPr>
        <p:spPr>
          <a:xfrm>
            <a:off x="5374765" y="1104900"/>
            <a:ext cx="7538471"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GENIUS HOUR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Freeform 2"/>
          <p:cNvSpPr/>
          <p:nvPr/>
        </p:nvSpPr>
        <p:spPr>
          <a:xfrm>
            <a:off x="15362123" y="0"/>
            <a:ext cx="2925877" cy="1539743"/>
          </a:xfrm>
          <a:custGeom>
            <a:avLst/>
            <a:gdLst/>
            <a:ahLst/>
            <a:cxnLst/>
            <a:rect l="l" t="t" r="r" b="b"/>
            <a:pathLst>
              <a:path w="2925877" h="1539743">
                <a:moveTo>
                  <a:pt x="0" y="0"/>
                </a:moveTo>
                <a:lnTo>
                  <a:pt x="2925877" y="0"/>
                </a:lnTo>
                <a:lnTo>
                  <a:pt x="2925877" y="1539743"/>
                </a:lnTo>
                <a:lnTo>
                  <a:pt x="0" y="153974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flipH="1" flipV="1">
            <a:off x="-29680" y="8449565"/>
            <a:ext cx="3491563" cy="1837435"/>
          </a:xfrm>
          <a:custGeom>
            <a:avLst/>
            <a:gdLst/>
            <a:ahLst/>
            <a:cxnLst/>
            <a:rect l="l" t="t" r="r" b="b"/>
            <a:pathLst>
              <a:path w="3491563" h="1837435">
                <a:moveTo>
                  <a:pt x="3491563" y="1837435"/>
                </a:moveTo>
                <a:lnTo>
                  <a:pt x="0" y="1837435"/>
                </a:lnTo>
                <a:lnTo>
                  <a:pt x="0" y="0"/>
                </a:lnTo>
                <a:lnTo>
                  <a:pt x="3491563" y="0"/>
                </a:lnTo>
                <a:lnTo>
                  <a:pt x="3491563" y="183743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1861208" y="2400460"/>
            <a:ext cx="4343931" cy="4343931"/>
          </a:xfrm>
          <a:custGeom>
            <a:avLst/>
            <a:gdLst/>
            <a:ahLst/>
            <a:cxnLst/>
            <a:rect l="l" t="t" r="r" b="b"/>
            <a:pathLst>
              <a:path w="4343931" h="4343931">
                <a:moveTo>
                  <a:pt x="0" y="0"/>
                </a:moveTo>
                <a:lnTo>
                  <a:pt x="4343930" y="0"/>
                </a:lnTo>
                <a:lnTo>
                  <a:pt x="4343930" y="4343931"/>
                </a:lnTo>
                <a:lnTo>
                  <a:pt x="0" y="4343931"/>
                </a:lnTo>
                <a:lnTo>
                  <a:pt x="0" y="0"/>
                </a:lnTo>
                <a:close/>
              </a:path>
            </a:pathLst>
          </a:custGeom>
          <a:blipFill>
            <a:blip r:embed="rId3"/>
            <a:stretch>
              <a:fillRect/>
            </a:stretch>
          </a:blipFill>
        </p:spPr>
        <p:txBody>
          <a:bodyPr/>
          <a:lstStyle/>
          <a:p>
            <a:endParaRPr lang="en-US"/>
          </a:p>
        </p:txBody>
      </p:sp>
      <p:sp>
        <p:nvSpPr>
          <p:cNvPr id="5" name="Freeform 5"/>
          <p:cNvSpPr/>
          <p:nvPr/>
        </p:nvSpPr>
        <p:spPr>
          <a:xfrm>
            <a:off x="7081793" y="2400460"/>
            <a:ext cx="3257948" cy="4343931"/>
          </a:xfrm>
          <a:custGeom>
            <a:avLst/>
            <a:gdLst/>
            <a:ahLst/>
            <a:cxnLst/>
            <a:rect l="l" t="t" r="r" b="b"/>
            <a:pathLst>
              <a:path w="3257948" h="4343931">
                <a:moveTo>
                  <a:pt x="0" y="0"/>
                </a:moveTo>
                <a:lnTo>
                  <a:pt x="3257947" y="0"/>
                </a:lnTo>
                <a:lnTo>
                  <a:pt x="3257947" y="4343931"/>
                </a:lnTo>
                <a:lnTo>
                  <a:pt x="0" y="4343931"/>
                </a:lnTo>
                <a:lnTo>
                  <a:pt x="0" y="0"/>
                </a:lnTo>
                <a:close/>
              </a:path>
            </a:pathLst>
          </a:custGeom>
          <a:blipFill>
            <a:blip r:embed="rId4"/>
            <a:stretch>
              <a:fillRect/>
            </a:stretch>
          </a:blipFill>
        </p:spPr>
        <p:txBody>
          <a:bodyPr/>
          <a:lstStyle/>
          <a:p>
            <a:endParaRPr lang="en-US"/>
          </a:p>
        </p:txBody>
      </p:sp>
      <p:sp>
        <p:nvSpPr>
          <p:cNvPr id="6" name="Freeform 6"/>
          <p:cNvSpPr/>
          <p:nvPr/>
        </p:nvSpPr>
        <p:spPr>
          <a:xfrm>
            <a:off x="11821850" y="2400460"/>
            <a:ext cx="3257948" cy="4343931"/>
          </a:xfrm>
          <a:custGeom>
            <a:avLst/>
            <a:gdLst/>
            <a:ahLst/>
            <a:cxnLst/>
            <a:rect l="l" t="t" r="r" b="b"/>
            <a:pathLst>
              <a:path w="3257948" h="4343931">
                <a:moveTo>
                  <a:pt x="0" y="0"/>
                </a:moveTo>
                <a:lnTo>
                  <a:pt x="3257948" y="0"/>
                </a:lnTo>
                <a:lnTo>
                  <a:pt x="3257948" y="4343931"/>
                </a:lnTo>
                <a:lnTo>
                  <a:pt x="0" y="4343931"/>
                </a:lnTo>
                <a:lnTo>
                  <a:pt x="0" y="0"/>
                </a:lnTo>
                <a:close/>
              </a:path>
            </a:pathLst>
          </a:custGeom>
          <a:blipFill>
            <a:blip r:embed="rId5"/>
            <a:stretch>
              <a:fillRect/>
            </a:stretch>
          </a:blipFill>
        </p:spPr>
        <p:txBody>
          <a:bodyPr/>
          <a:lstStyle/>
          <a:p>
            <a:endParaRPr lang="en-US"/>
          </a:p>
        </p:txBody>
      </p:sp>
      <p:sp>
        <p:nvSpPr>
          <p:cNvPr id="7" name="TextBox 7"/>
          <p:cNvSpPr txBox="1"/>
          <p:nvPr/>
        </p:nvSpPr>
        <p:spPr>
          <a:xfrm>
            <a:off x="2165340" y="7411975"/>
            <a:ext cx="13957320" cy="1037590"/>
          </a:xfrm>
          <a:prstGeom prst="rect">
            <a:avLst/>
          </a:prstGeom>
        </p:spPr>
        <p:txBody>
          <a:bodyPr lIns="0" tIns="0" rIns="0" bIns="0" rtlCol="0" anchor="t">
            <a:spAutoFit/>
          </a:bodyPr>
          <a:lstStyle/>
          <a:p>
            <a:pPr algn="ctr">
              <a:lnSpc>
                <a:spcPts val="4069"/>
              </a:lnSpc>
              <a:spcBef>
                <a:spcPct val="0"/>
              </a:spcBef>
            </a:pPr>
            <a:r>
              <a:rPr lang="en-US" sz="3699">
                <a:solidFill>
                  <a:srgbClr val="272629"/>
                </a:solidFill>
                <a:latin typeface="Roboto"/>
                <a:ea typeface="Roboto"/>
                <a:cs typeface="Roboto"/>
                <a:sym typeface="Roboto"/>
              </a:rPr>
              <a:t>On October 15th, 2026 Todd County Middle School was officially chartered with the National FFA Organization. </a:t>
            </a:r>
          </a:p>
        </p:txBody>
      </p:sp>
      <p:sp>
        <p:nvSpPr>
          <p:cNvPr id="8" name="TextBox 8"/>
          <p:cNvSpPr txBox="1"/>
          <p:nvPr/>
        </p:nvSpPr>
        <p:spPr>
          <a:xfrm>
            <a:off x="4880989" y="564233"/>
            <a:ext cx="7538471" cy="1590250"/>
          </a:xfrm>
          <a:prstGeom prst="rect">
            <a:avLst/>
          </a:prstGeom>
        </p:spPr>
        <p:txBody>
          <a:bodyPr lIns="0" tIns="0" rIns="0" bIns="0" rtlCol="0" anchor="t">
            <a:spAutoFit/>
          </a:bodyPr>
          <a:lstStyle/>
          <a:p>
            <a:pPr algn="ctr">
              <a:lnSpc>
                <a:spcPts val="12338"/>
              </a:lnSpc>
            </a:pPr>
            <a:r>
              <a:rPr lang="en-US" sz="11216">
                <a:solidFill>
                  <a:srgbClr val="B80606"/>
                </a:solidFill>
                <a:latin typeface="Finger Paint"/>
                <a:ea typeface="Finger Paint"/>
                <a:cs typeface="Finger Paint"/>
                <a:sym typeface="Finger Paint"/>
              </a:rPr>
              <a:t>TCMS FFA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TextBox 2"/>
          <p:cNvSpPr txBox="1"/>
          <p:nvPr/>
        </p:nvSpPr>
        <p:spPr>
          <a:xfrm>
            <a:off x="1908125" y="7425628"/>
            <a:ext cx="13957320" cy="2066925"/>
          </a:xfrm>
          <a:prstGeom prst="rect">
            <a:avLst/>
          </a:prstGeom>
        </p:spPr>
        <p:txBody>
          <a:bodyPr lIns="0" tIns="0" rIns="0" bIns="0" rtlCol="0" anchor="t">
            <a:spAutoFit/>
          </a:bodyPr>
          <a:lstStyle/>
          <a:p>
            <a:pPr algn="l">
              <a:lnSpc>
                <a:spcPts val="3299"/>
              </a:lnSpc>
              <a:spcBef>
                <a:spcPct val="0"/>
              </a:spcBef>
            </a:pPr>
            <a:r>
              <a:rPr lang="en-US" sz="2999">
                <a:solidFill>
                  <a:srgbClr val="272629"/>
                </a:solidFill>
                <a:latin typeface="Roboto"/>
                <a:ea typeface="Roboto"/>
                <a:cs typeface="Roboto"/>
                <a:sym typeface="Roboto"/>
              </a:rPr>
              <a:t>Tech Rise is a nationwide competition sponsored by NASA. Students from grades 6-12 propose science or technology experiments for a NASA sponsored flight. The TCMS team began with an interest from one student, with support from her parents (who volunteered), and grew into a student led group representing grades 6-8. This group worked on an experiment to test on a high altitude balloon. </a:t>
            </a:r>
          </a:p>
        </p:txBody>
      </p:sp>
      <p:sp>
        <p:nvSpPr>
          <p:cNvPr id="3" name="Freeform 3"/>
          <p:cNvSpPr/>
          <p:nvPr/>
        </p:nvSpPr>
        <p:spPr>
          <a:xfrm>
            <a:off x="15362123" y="0"/>
            <a:ext cx="2925877" cy="1539743"/>
          </a:xfrm>
          <a:custGeom>
            <a:avLst/>
            <a:gdLst/>
            <a:ahLst/>
            <a:cxnLst/>
            <a:rect l="l" t="t" r="r" b="b"/>
            <a:pathLst>
              <a:path w="2925877" h="1539743">
                <a:moveTo>
                  <a:pt x="0" y="0"/>
                </a:moveTo>
                <a:lnTo>
                  <a:pt x="2925877" y="0"/>
                </a:lnTo>
                <a:lnTo>
                  <a:pt x="2925877" y="1539743"/>
                </a:lnTo>
                <a:lnTo>
                  <a:pt x="0" y="153974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H="1" flipV="1">
            <a:off x="-29680" y="8449565"/>
            <a:ext cx="3491563" cy="1837435"/>
          </a:xfrm>
          <a:custGeom>
            <a:avLst/>
            <a:gdLst/>
            <a:ahLst/>
            <a:cxnLst/>
            <a:rect l="l" t="t" r="r" b="b"/>
            <a:pathLst>
              <a:path w="3491563" h="1837435">
                <a:moveTo>
                  <a:pt x="3491563" y="1837435"/>
                </a:moveTo>
                <a:lnTo>
                  <a:pt x="0" y="1837435"/>
                </a:lnTo>
                <a:lnTo>
                  <a:pt x="0" y="0"/>
                </a:lnTo>
                <a:lnTo>
                  <a:pt x="3491563" y="0"/>
                </a:lnTo>
                <a:lnTo>
                  <a:pt x="3491563" y="183743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5"/>
          <p:cNvSpPr/>
          <p:nvPr/>
        </p:nvSpPr>
        <p:spPr>
          <a:xfrm>
            <a:off x="1238829" y="2034836"/>
            <a:ext cx="6862178" cy="5146634"/>
          </a:xfrm>
          <a:custGeom>
            <a:avLst/>
            <a:gdLst/>
            <a:ahLst/>
            <a:cxnLst/>
            <a:rect l="l" t="t" r="r" b="b"/>
            <a:pathLst>
              <a:path w="6862178" h="5146634">
                <a:moveTo>
                  <a:pt x="0" y="0"/>
                </a:moveTo>
                <a:lnTo>
                  <a:pt x="6862178" y="0"/>
                </a:lnTo>
                <a:lnTo>
                  <a:pt x="6862178" y="5146634"/>
                </a:lnTo>
                <a:lnTo>
                  <a:pt x="0" y="5146634"/>
                </a:lnTo>
                <a:lnTo>
                  <a:pt x="0" y="0"/>
                </a:lnTo>
                <a:close/>
              </a:path>
            </a:pathLst>
          </a:custGeom>
          <a:blipFill>
            <a:blip r:embed="rId3"/>
            <a:stretch>
              <a:fillRect/>
            </a:stretch>
          </a:blipFill>
        </p:spPr>
        <p:txBody>
          <a:bodyPr/>
          <a:lstStyle/>
          <a:p>
            <a:endParaRPr lang="en-US"/>
          </a:p>
        </p:txBody>
      </p:sp>
      <p:sp>
        <p:nvSpPr>
          <p:cNvPr id="6" name="Freeform 6"/>
          <p:cNvSpPr/>
          <p:nvPr/>
        </p:nvSpPr>
        <p:spPr>
          <a:xfrm>
            <a:off x="9260482" y="2034836"/>
            <a:ext cx="6862178" cy="5146634"/>
          </a:xfrm>
          <a:custGeom>
            <a:avLst/>
            <a:gdLst/>
            <a:ahLst/>
            <a:cxnLst/>
            <a:rect l="l" t="t" r="r" b="b"/>
            <a:pathLst>
              <a:path w="6862178" h="5146634">
                <a:moveTo>
                  <a:pt x="0" y="0"/>
                </a:moveTo>
                <a:lnTo>
                  <a:pt x="6862178" y="0"/>
                </a:lnTo>
                <a:lnTo>
                  <a:pt x="6862178" y="5146634"/>
                </a:lnTo>
                <a:lnTo>
                  <a:pt x="0" y="5146634"/>
                </a:lnTo>
                <a:lnTo>
                  <a:pt x="0" y="0"/>
                </a:lnTo>
                <a:close/>
              </a:path>
            </a:pathLst>
          </a:custGeom>
          <a:blipFill>
            <a:blip r:embed="rId4"/>
            <a:stretch>
              <a:fillRect/>
            </a:stretch>
          </a:blipFill>
        </p:spPr>
        <p:txBody>
          <a:bodyPr/>
          <a:lstStyle/>
          <a:p>
            <a:endParaRPr lang="en-US"/>
          </a:p>
        </p:txBody>
      </p:sp>
      <p:sp>
        <p:nvSpPr>
          <p:cNvPr id="7" name="TextBox 7"/>
          <p:cNvSpPr txBox="1"/>
          <p:nvPr/>
        </p:nvSpPr>
        <p:spPr>
          <a:xfrm>
            <a:off x="5374765" y="486617"/>
            <a:ext cx="7538471" cy="1160365"/>
          </a:xfrm>
          <a:prstGeom prst="rect">
            <a:avLst/>
          </a:prstGeom>
        </p:spPr>
        <p:txBody>
          <a:bodyPr lIns="0" tIns="0" rIns="0" bIns="0" rtlCol="0" anchor="t">
            <a:spAutoFit/>
          </a:bodyPr>
          <a:lstStyle/>
          <a:p>
            <a:pPr algn="ctr">
              <a:lnSpc>
                <a:spcPts val="8929"/>
              </a:lnSpc>
            </a:pPr>
            <a:r>
              <a:rPr lang="en-US" sz="8117">
                <a:solidFill>
                  <a:srgbClr val="B80606"/>
                </a:solidFill>
                <a:latin typeface="Finger Paint"/>
                <a:ea typeface="Finger Paint"/>
                <a:cs typeface="Finger Paint"/>
                <a:sym typeface="Finger Paint"/>
              </a:rPr>
              <a:t>TECH RISE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5F5FF"/>
        </a:solidFill>
        <a:effectLst/>
      </p:bgPr>
    </p:bg>
    <p:spTree>
      <p:nvGrpSpPr>
        <p:cNvPr id="1" name=""/>
        <p:cNvGrpSpPr/>
        <p:nvPr/>
      </p:nvGrpSpPr>
      <p:grpSpPr>
        <a:xfrm>
          <a:off x="0" y="0"/>
          <a:ext cx="0" cy="0"/>
          <a:chOff x="0" y="0"/>
          <a:chExt cx="0" cy="0"/>
        </a:xfrm>
      </p:grpSpPr>
      <p:sp>
        <p:nvSpPr>
          <p:cNvPr id="2" name="TextBox 2"/>
          <p:cNvSpPr txBox="1"/>
          <p:nvPr/>
        </p:nvSpPr>
        <p:spPr>
          <a:xfrm>
            <a:off x="1908125" y="7699948"/>
            <a:ext cx="13957320" cy="2066925"/>
          </a:xfrm>
          <a:prstGeom prst="rect">
            <a:avLst/>
          </a:prstGeom>
        </p:spPr>
        <p:txBody>
          <a:bodyPr lIns="0" tIns="0" rIns="0" bIns="0" rtlCol="0" anchor="t">
            <a:spAutoFit/>
          </a:bodyPr>
          <a:lstStyle/>
          <a:p>
            <a:pPr algn="l">
              <a:lnSpc>
                <a:spcPts val="3299"/>
              </a:lnSpc>
              <a:spcBef>
                <a:spcPct val="0"/>
              </a:spcBef>
            </a:pPr>
            <a:r>
              <a:rPr lang="en-US" sz="2999">
                <a:solidFill>
                  <a:srgbClr val="272629"/>
                </a:solidFill>
                <a:latin typeface="Roboto"/>
                <a:ea typeface="Roboto"/>
                <a:cs typeface="Roboto"/>
                <a:sym typeface="Roboto"/>
              </a:rPr>
              <a:t>JROTC continues to grow. This year 24 students requested to be in the program. The cadets are learning leadership skills and community service among other skills. The TCMS Digital Media class continues to grow and has added a podcast that can be heard on Spotify! The Rebel T broadcast continues and students are learning how to create, edit, and produce relevant topics to their peers.</a:t>
            </a:r>
          </a:p>
        </p:txBody>
      </p:sp>
      <p:sp>
        <p:nvSpPr>
          <p:cNvPr id="3" name="Freeform 3"/>
          <p:cNvSpPr/>
          <p:nvPr/>
        </p:nvSpPr>
        <p:spPr>
          <a:xfrm>
            <a:off x="15362123" y="0"/>
            <a:ext cx="2925877" cy="1539743"/>
          </a:xfrm>
          <a:custGeom>
            <a:avLst/>
            <a:gdLst/>
            <a:ahLst/>
            <a:cxnLst/>
            <a:rect l="l" t="t" r="r" b="b"/>
            <a:pathLst>
              <a:path w="2925877" h="1539743">
                <a:moveTo>
                  <a:pt x="0" y="0"/>
                </a:moveTo>
                <a:lnTo>
                  <a:pt x="2925877" y="0"/>
                </a:lnTo>
                <a:lnTo>
                  <a:pt x="2925877" y="1539743"/>
                </a:lnTo>
                <a:lnTo>
                  <a:pt x="0" y="153974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flipH="1" flipV="1">
            <a:off x="-29680" y="8449565"/>
            <a:ext cx="3491563" cy="1837435"/>
          </a:xfrm>
          <a:custGeom>
            <a:avLst/>
            <a:gdLst/>
            <a:ahLst/>
            <a:cxnLst/>
            <a:rect l="l" t="t" r="r" b="b"/>
            <a:pathLst>
              <a:path w="3491563" h="1837435">
                <a:moveTo>
                  <a:pt x="3491563" y="1837435"/>
                </a:moveTo>
                <a:lnTo>
                  <a:pt x="0" y="1837435"/>
                </a:lnTo>
                <a:lnTo>
                  <a:pt x="0" y="0"/>
                </a:lnTo>
                <a:lnTo>
                  <a:pt x="3491563" y="0"/>
                </a:lnTo>
                <a:lnTo>
                  <a:pt x="3491563" y="1837435"/>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5"/>
          <p:cNvSpPr/>
          <p:nvPr/>
        </p:nvSpPr>
        <p:spPr>
          <a:xfrm>
            <a:off x="795528" y="2154031"/>
            <a:ext cx="3841036" cy="5121382"/>
          </a:xfrm>
          <a:custGeom>
            <a:avLst/>
            <a:gdLst/>
            <a:ahLst/>
            <a:cxnLst/>
            <a:rect l="l" t="t" r="r" b="b"/>
            <a:pathLst>
              <a:path w="3841036" h="5121382">
                <a:moveTo>
                  <a:pt x="0" y="0"/>
                </a:moveTo>
                <a:lnTo>
                  <a:pt x="3841036" y="0"/>
                </a:lnTo>
                <a:lnTo>
                  <a:pt x="3841036" y="5121381"/>
                </a:lnTo>
                <a:lnTo>
                  <a:pt x="0" y="5121381"/>
                </a:lnTo>
                <a:lnTo>
                  <a:pt x="0" y="0"/>
                </a:lnTo>
                <a:close/>
              </a:path>
            </a:pathLst>
          </a:custGeom>
          <a:blipFill>
            <a:blip r:embed="rId3"/>
            <a:stretch>
              <a:fillRect/>
            </a:stretch>
          </a:blipFill>
        </p:spPr>
        <p:txBody>
          <a:bodyPr/>
          <a:lstStyle/>
          <a:p>
            <a:endParaRPr lang="en-US"/>
          </a:p>
        </p:txBody>
      </p:sp>
      <p:sp>
        <p:nvSpPr>
          <p:cNvPr id="6" name="Freeform 6"/>
          <p:cNvSpPr/>
          <p:nvPr/>
        </p:nvSpPr>
        <p:spPr>
          <a:xfrm>
            <a:off x="5191883" y="2154031"/>
            <a:ext cx="3088009" cy="5143343"/>
          </a:xfrm>
          <a:custGeom>
            <a:avLst/>
            <a:gdLst/>
            <a:ahLst/>
            <a:cxnLst/>
            <a:rect l="l" t="t" r="r" b="b"/>
            <a:pathLst>
              <a:path w="3088009" h="5143343">
                <a:moveTo>
                  <a:pt x="0" y="0"/>
                </a:moveTo>
                <a:lnTo>
                  <a:pt x="3088009" y="0"/>
                </a:lnTo>
                <a:lnTo>
                  <a:pt x="3088009" y="5143343"/>
                </a:lnTo>
                <a:lnTo>
                  <a:pt x="0" y="5143343"/>
                </a:lnTo>
                <a:lnTo>
                  <a:pt x="0" y="0"/>
                </a:lnTo>
                <a:close/>
              </a:path>
            </a:pathLst>
          </a:custGeom>
          <a:blipFill>
            <a:blip r:embed="rId4"/>
            <a:stretch>
              <a:fillRect t="-3315" b="-3315"/>
            </a:stretch>
          </a:blipFill>
        </p:spPr>
        <p:txBody>
          <a:bodyPr/>
          <a:lstStyle/>
          <a:p>
            <a:endParaRPr lang="en-US"/>
          </a:p>
        </p:txBody>
      </p:sp>
      <p:sp>
        <p:nvSpPr>
          <p:cNvPr id="7" name="Freeform 7"/>
          <p:cNvSpPr/>
          <p:nvPr/>
        </p:nvSpPr>
        <p:spPr>
          <a:xfrm>
            <a:off x="9144000" y="2154031"/>
            <a:ext cx="3625264" cy="5143343"/>
          </a:xfrm>
          <a:custGeom>
            <a:avLst/>
            <a:gdLst/>
            <a:ahLst/>
            <a:cxnLst/>
            <a:rect l="l" t="t" r="r" b="b"/>
            <a:pathLst>
              <a:path w="3625264" h="5143343">
                <a:moveTo>
                  <a:pt x="0" y="0"/>
                </a:moveTo>
                <a:lnTo>
                  <a:pt x="3625264" y="0"/>
                </a:lnTo>
                <a:lnTo>
                  <a:pt x="3625264" y="5143343"/>
                </a:lnTo>
                <a:lnTo>
                  <a:pt x="0" y="5143343"/>
                </a:lnTo>
                <a:lnTo>
                  <a:pt x="0" y="0"/>
                </a:lnTo>
                <a:close/>
              </a:path>
            </a:pathLst>
          </a:custGeom>
          <a:blipFill>
            <a:blip r:embed="rId5"/>
            <a:stretch>
              <a:fillRect/>
            </a:stretch>
          </a:blipFill>
        </p:spPr>
        <p:txBody>
          <a:bodyPr/>
          <a:lstStyle/>
          <a:p>
            <a:endParaRPr lang="en-US"/>
          </a:p>
        </p:txBody>
      </p:sp>
      <p:sp>
        <p:nvSpPr>
          <p:cNvPr id="8" name="Freeform 8"/>
          <p:cNvSpPr/>
          <p:nvPr/>
        </p:nvSpPr>
        <p:spPr>
          <a:xfrm>
            <a:off x="13459430" y="2177797"/>
            <a:ext cx="3805386" cy="5073848"/>
          </a:xfrm>
          <a:custGeom>
            <a:avLst/>
            <a:gdLst/>
            <a:ahLst/>
            <a:cxnLst/>
            <a:rect l="l" t="t" r="r" b="b"/>
            <a:pathLst>
              <a:path w="3805386" h="5073848">
                <a:moveTo>
                  <a:pt x="0" y="0"/>
                </a:moveTo>
                <a:lnTo>
                  <a:pt x="3805386" y="0"/>
                </a:lnTo>
                <a:lnTo>
                  <a:pt x="3805386" y="5073849"/>
                </a:lnTo>
                <a:lnTo>
                  <a:pt x="0" y="5073849"/>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2716046" y="-59800"/>
            <a:ext cx="11625839" cy="2243676"/>
          </a:xfrm>
          <a:prstGeom prst="rect">
            <a:avLst/>
          </a:prstGeom>
        </p:spPr>
        <p:txBody>
          <a:bodyPr lIns="0" tIns="0" rIns="0" bIns="0" rtlCol="0" anchor="t">
            <a:spAutoFit/>
          </a:bodyPr>
          <a:lstStyle/>
          <a:p>
            <a:pPr algn="ctr">
              <a:lnSpc>
                <a:spcPts val="8709"/>
              </a:lnSpc>
            </a:pPr>
            <a:r>
              <a:rPr lang="en-US" sz="7917">
                <a:solidFill>
                  <a:srgbClr val="B80606"/>
                </a:solidFill>
                <a:latin typeface="Finger Paint"/>
                <a:ea typeface="Finger Paint"/>
                <a:cs typeface="Finger Paint"/>
                <a:sym typeface="Finger Paint"/>
              </a:rPr>
              <a:t>JROTC</a:t>
            </a:r>
          </a:p>
          <a:p>
            <a:pPr algn="ctr">
              <a:lnSpc>
                <a:spcPts val="8709"/>
              </a:lnSpc>
            </a:pPr>
            <a:r>
              <a:rPr lang="en-US" sz="7917">
                <a:solidFill>
                  <a:srgbClr val="B80606"/>
                </a:solidFill>
                <a:latin typeface="Finger Paint"/>
                <a:ea typeface="Finger Paint"/>
                <a:cs typeface="Finger Paint"/>
                <a:sym typeface="Finger Paint"/>
              </a:rPr>
              <a:t>DIGITAL MEDIA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285</Words>
  <Application>Microsoft Office PowerPoint</Application>
  <PresentationFormat>Custom</PresentationFormat>
  <Paragraphs>24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Finger Paint</vt:lpstr>
      <vt:lpstr>Calibri</vt:lpstr>
      <vt:lpstr>Arial</vt:lpstr>
      <vt:lpstr>Roboto</vt:lpstr>
      <vt:lpstr>Poppins</vt:lpstr>
      <vt:lpstr>Playfair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Todd County Middle School</dc:title>
  <dc:creator>Lee, Amanda</dc:creator>
  <cp:lastModifiedBy>Lee, Amanda</cp:lastModifiedBy>
  <cp:revision>1</cp:revision>
  <dcterms:created xsi:type="dcterms:W3CDTF">2006-08-16T00:00:00Z</dcterms:created>
  <dcterms:modified xsi:type="dcterms:W3CDTF">2026-11-04T22:10:56Z</dcterms:modified>
  <dc:identifier>DAHZ4RAFyFk</dc:identifier>
</cp:coreProperties>
</file>