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0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Revenues</a:t>
            </a:r>
          </a:p>
        </c:rich>
      </c:tx>
      <c:layout>
        <c:manualLayout>
          <c:xMode val="edge"/>
          <c:yMode val="edge"/>
          <c:x val="6.5396966934135048E-2"/>
          <c:y val="1.054779167031755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8903310930744311E-2"/>
          <c:y val="1.019190751829149E-2"/>
          <c:w val="0.96109668906925572"/>
          <c:h val="0.5336518157358932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Revnues</c:v>
                </c:pt>
              </c:strCache>
            </c:strRef>
          </c:tx>
          <c:explosion val="7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5DAF-49AD-B235-156D17380CF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5DAF-49AD-B235-156D17380CF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5DAF-49AD-B235-156D17380CF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5DAF-49AD-B235-156D17380CF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9-5DAF-49AD-B235-156D17380CF6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B-5DAF-49AD-B235-156D17380CF6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D-5DAF-49AD-B235-156D17380CF6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5DAF-49AD-B235-156D17380CF6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11-5DAF-49AD-B235-156D17380CF6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13-5DAF-49AD-B235-156D17380CF6}"/>
              </c:ext>
            </c:extLst>
          </c:dPt>
          <c:dLbls>
            <c:dLbl>
              <c:idx val="0"/>
              <c:layout>
                <c:manualLayout>
                  <c:x val="0.22697634018596921"/>
                  <c:y val="0.14039830612812879"/>
                </c:manualLayout>
              </c:layout>
              <c:tx>
                <c:rich>
                  <a:bodyPr/>
                  <a:lstStyle/>
                  <a:p>
                    <a:fld id="{075552E7-963D-4678-AB92-9D44464CB218}" type="CATEGORYNAME">
                      <a:rPr lang="en-US" sz="900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7F8F2AB4-A441-4424-9C68-AE15B37A7A11}" type="PERCENTAGE">
                      <a:rPr lang="en-US" baseline="0"/>
                      <a:pPr/>
                      <a:t>[PERCENTAGE]</a:t>
                    </a:fld>
                    <a:endParaRPr lang="en-US" baseline="0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5DAF-49AD-B235-156D17380CF6}"/>
                </c:ext>
              </c:extLst>
            </c:dLbl>
            <c:dLbl>
              <c:idx val="1"/>
              <c:layout>
                <c:manualLayout>
                  <c:x val="-6.8046775819648075E-2"/>
                  <c:y val="0.6198306748897876"/>
                </c:manualLayout>
              </c:layout>
              <c:tx>
                <c:rich>
                  <a:bodyPr/>
                  <a:lstStyle/>
                  <a:p>
                    <a:fld id="{F114214D-3630-43B3-880E-805026435A29}" type="CATEGORYNAME">
                      <a:rPr lang="en-US" sz="900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0F2FD2D2-538E-42E4-9FF4-5258B9B41DC1}" type="PERCENTAGE">
                      <a:rPr lang="en-US" baseline="0"/>
                      <a:pPr/>
                      <a:t>[PERCENTAGE]</a:t>
                    </a:fld>
                    <a:endParaRPr lang="en-US" baseline="0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5DAF-49AD-B235-156D17380CF6}"/>
                </c:ext>
              </c:extLst>
            </c:dLbl>
            <c:dLbl>
              <c:idx val="2"/>
              <c:layout>
                <c:manualLayout>
                  <c:x val="0.18742122607434827"/>
                  <c:y val="0.84727037493417257"/>
                </c:manualLayout>
              </c:layout>
              <c:tx>
                <c:rich>
                  <a:bodyPr/>
                  <a:lstStyle/>
                  <a:p>
                    <a:fld id="{ECA47AF1-B9ED-4DE8-B7A2-CE20B8ECCEE7}" type="CATEGORYNAME">
                      <a:rPr lang="en-US" sz="900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FCA8DD96-A2A8-4809-9ABB-35A5C412F41E}" type="PERCENTAGE">
                      <a:rPr lang="en-US" baseline="0"/>
                      <a:pPr/>
                      <a:t>[PERCENTAGE]</a:t>
                    </a:fld>
                    <a:endParaRPr lang="en-US" baseline="0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5DAF-49AD-B235-156D17380CF6}"/>
                </c:ext>
              </c:extLst>
            </c:dLbl>
            <c:dLbl>
              <c:idx val="3"/>
              <c:layout>
                <c:manualLayout>
                  <c:x val="0.10388731758722453"/>
                  <c:y val="0.30775790627007793"/>
                </c:manualLayout>
              </c:layout>
              <c:tx>
                <c:rich>
                  <a:bodyPr/>
                  <a:lstStyle/>
                  <a:p>
                    <a:fld id="{BDBBACE3-FF2E-4E65-99C1-30C1D46143ED}" type="CATEGORYNAME">
                      <a:rPr lang="en-US" sz="1000" dirty="0"/>
                      <a:pPr/>
                      <a:t>[CATEGORY NAME]</a:t>
                    </a:fld>
                    <a:r>
                      <a:rPr lang="en-US" baseline="0" dirty="0"/>
                      <a:t>
</a:t>
                    </a:r>
                    <a:fld id="{612BD913-1FEA-4045-88FF-A5FE430A8624}" type="PERCENTAGE">
                      <a:rPr lang="en-US" baseline="0" dirty="0"/>
                      <a:pPr/>
                      <a:t>[PERCENTAGE]</a:t>
                    </a:fld>
                    <a:endParaRPr lang="en-US" baseline="0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5DAF-49AD-B235-156D17380CF6}"/>
                </c:ext>
              </c:extLst>
            </c:dLbl>
            <c:dLbl>
              <c:idx val="4"/>
              <c:layout>
                <c:manualLayout>
                  <c:x val="0.1111200524478534"/>
                  <c:y val="0.44597731295969245"/>
                </c:manualLayout>
              </c:layout>
              <c:tx>
                <c:rich>
                  <a:bodyPr/>
                  <a:lstStyle/>
                  <a:p>
                    <a:fld id="{87AF66BA-6C21-4F79-BF88-5FD6E20E4795}" type="CATEGORYNAME">
                      <a:rPr lang="en-US" sz="900"/>
                      <a:pPr/>
                      <a:t>[CATEGORY NAME]</a:t>
                    </a:fld>
                    <a:r>
                      <a:rPr lang="en-US" sz="900" baseline="0" dirty="0"/>
                      <a:t>
</a:t>
                    </a:r>
                    <a:fld id="{46FBEEE7-CB4C-466C-8BE9-115DFC14DD8E}" type="PERCENTAGE">
                      <a:rPr lang="en-US" sz="900" baseline="0"/>
                      <a:pPr/>
                      <a:t>[PERCENTAGE]</a:t>
                    </a:fld>
                    <a:endParaRPr lang="en-US" sz="900" baseline="0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5DAF-49AD-B235-156D17380CF6}"/>
                </c:ext>
              </c:extLst>
            </c:dLbl>
            <c:dLbl>
              <c:idx val="5"/>
              <c:layout>
                <c:manualLayout>
                  <c:x val="0.5912488533254131"/>
                  <c:y val="-0.48953616135029687"/>
                </c:manualLayout>
              </c:layout>
              <c:spPr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9655542376301732"/>
                      <c:h val="0.1244321256271060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5DAF-49AD-B235-156D17380CF6}"/>
                </c:ext>
              </c:extLst>
            </c:dLbl>
            <c:dLbl>
              <c:idx val="6"/>
              <c:layout>
                <c:manualLayout>
                  <c:x val="0.42670812773731931"/>
                  <c:y val="0.59421334591425312"/>
                </c:manualLayout>
              </c:layout>
              <c:spPr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5DAF-49AD-B235-156D17380CF6}"/>
                </c:ext>
              </c:extLst>
            </c:dLbl>
            <c:dLbl>
              <c:idx val="7"/>
              <c:layout>
                <c:manualLayout>
                  <c:x val="0.25418065680524793"/>
                  <c:y val="0.81196154749452432"/>
                </c:manualLayout>
              </c:layout>
              <c:spPr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31438617988278"/>
                      <c:h val="0.1622085101231916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F-5DAF-49AD-B235-156D17380CF6}"/>
                </c:ext>
              </c:extLst>
            </c:dLbl>
            <c:dLbl>
              <c:idx val="8"/>
              <c:layout>
                <c:manualLayout>
                  <c:x val="0.41573759149286194"/>
                  <c:y val="0.70261514490302024"/>
                </c:manualLayout>
              </c:layout>
              <c:tx>
                <c:rich>
                  <a:bodyPr/>
                  <a:lstStyle/>
                  <a:p>
                    <a:fld id="{0A397428-FC20-4B53-B43C-65E8FC369E68}" type="CATEGORYNAME">
                      <a:rPr lang="en-US" sz="1000"/>
                      <a:pPr/>
                      <a:t>[CATEGORY NAME]</a:t>
                    </a:fld>
                    <a:r>
                      <a:rPr lang="en-US" sz="1000" baseline="0" dirty="0"/>
                      <a:t>
</a:t>
                    </a:r>
                    <a:fld id="{9E4AFCE3-4BB6-454F-BA09-C3113EF3E84B}" type="PERCENTAGE">
                      <a:rPr lang="en-US" sz="1000" baseline="0"/>
                      <a:pPr/>
                      <a:t>[PERCENTAGE]</a:t>
                    </a:fld>
                    <a:endParaRPr lang="en-US" sz="1000" baseline="0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1-5DAF-49AD-B235-156D17380CF6}"/>
                </c:ext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Sheet1!$A$2:$A$11</c:f>
              <c:strCache>
                <c:ptCount val="10"/>
                <c:pt idx="0">
                  <c:v>Ad Valorem Taxes</c:v>
                </c:pt>
                <c:pt idx="1">
                  <c:v>Other Local Government Units</c:v>
                </c:pt>
                <c:pt idx="2">
                  <c:v>Tuition</c:v>
                </c:pt>
                <c:pt idx="3">
                  <c:v>Earnings on Investments</c:v>
                </c:pt>
                <c:pt idx="4">
                  <c:v>Other Local Sources</c:v>
                </c:pt>
                <c:pt idx="5">
                  <c:v>SEEK</c:v>
                </c:pt>
                <c:pt idx="6">
                  <c:v>Telecom Tax</c:v>
                </c:pt>
                <c:pt idx="7">
                  <c:v>Federal Reimbursment</c:v>
                </c:pt>
                <c:pt idx="8">
                  <c:v>Fund Transfers</c:v>
                </c:pt>
                <c:pt idx="9">
                  <c:v>Expenditure Reimbursements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118716.08</c:v>
                </c:pt>
                <c:pt idx="1">
                  <c:v>0</c:v>
                </c:pt>
                <c:pt idx="2">
                  <c:v>6827.5</c:v>
                </c:pt>
                <c:pt idx="3">
                  <c:v>23229.66</c:v>
                </c:pt>
                <c:pt idx="4">
                  <c:v>1317.05</c:v>
                </c:pt>
                <c:pt idx="5">
                  <c:v>747428</c:v>
                </c:pt>
                <c:pt idx="6">
                  <c:v>1140.99</c:v>
                </c:pt>
                <c:pt idx="7">
                  <c:v>30</c:v>
                </c:pt>
                <c:pt idx="8">
                  <c:v>10164.25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DDC-43DD-A74D-46A8E37399E7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2.8911858445550302E-3"/>
          <c:y val="0.22745806446272954"/>
          <c:w val="0.33860701670479065"/>
          <c:h val="0.77013231692744144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32522936090377796"/>
          <c:y val="7.903725686486140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Expenses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1-05F8-4A6A-9035-7FAE3EE17B6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3-05F8-4A6A-9035-7FAE3EE17B6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5-05F8-4A6A-9035-7FAE3EE17B6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7-05F8-4A6A-9035-7FAE3EE17B6B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9-05F8-4A6A-9035-7FAE3EE17B6B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B-05F8-4A6A-9035-7FAE3EE17B6B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D-05F8-4A6A-9035-7FAE3EE17B6B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F-05F8-4A6A-9035-7FAE3EE17B6B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11-05F8-4A6A-9035-7FAE3EE17B6B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13-05F8-4A6A-9035-7FAE3EE17B6B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15-05F8-4A6A-9035-7FAE3EE17B6B}"/>
              </c:ext>
            </c:extLst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17-05F8-4A6A-9035-7FAE3EE17B6B}"/>
              </c:ext>
            </c:extLst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19-05F8-4A6A-9035-7FAE3EE17B6B}"/>
              </c:ext>
            </c:extLst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1B-05F8-4A6A-9035-7FAE3EE17B6B}"/>
              </c:ext>
            </c:extLst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1D-05F8-4A6A-9035-7FAE3EE17B6B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1-05F8-4A6A-9035-7FAE3EE17B6B}"/>
                </c:ext>
              </c:extLst>
            </c:dLbl>
            <c:dLbl>
              <c:idx val="1"/>
              <c:layout>
                <c:manualLayout>
                  <c:x val="9.2471203823318179E-2"/>
                  <c:y val="-1.129103669498020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5F8-4A6A-9035-7FAE3EE17B6B}"/>
                </c:ext>
              </c:extLst>
            </c:dLbl>
            <c:dLbl>
              <c:idx val="2"/>
              <c:layout>
                <c:manualLayout>
                  <c:x val="0.12390847509632577"/>
                  <c:y val="8.581205669345097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5F8-4A6A-9035-7FAE3EE17B6B}"/>
                </c:ext>
              </c:extLst>
            </c:dLbl>
            <c:dLbl>
              <c:idx val="3"/>
              <c:layout>
                <c:manualLayout>
                  <c:x val="0"/>
                  <c:y val="0.1738817872910936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05F8-4A6A-9035-7FAE3EE17B6B}"/>
                </c:ext>
              </c:extLst>
            </c:dLbl>
            <c:dLbl>
              <c:idx val="4"/>
              <c:layout>
                <c:manualLayout>
                  <c:x val="3.4068338250696203E-2"/>
                  <c:y val="2.484028072895652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05F8-4A6A-9035-7FAE3EE17B6B}"/>
                </c:ext>
              </c:extLst>
            </c:dLbl>
            <c:dLbl>
              <c:idx val="5"/>
              <c:layout>
                <c:manualLayout>
                  <c:x val="0"/>
                  <c:y val="-1.806619214677289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05F8-4A6A-9035-7FAE3EE17B6B}"/>
                </c:ext>
              </c:extLst>
            </c:dLbl>
            <c:dLbl>
              <c:idx val="6"/>
              <c:layout>
                <c:manualLayout>
                  <c:x val="8.152386003597422E-4"/>
                  <c:y val="-1.845808891646944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05F8-4A6A-9035-7FAE3EE17B6B}"/>
                </c:ext>
              </c:extLst>
            </c:dLbl>
            <c:dLbl>
              <c:idx val="7"/>
              <c:layout>
                <c:manualLayout>
                  <c:x val="-0.13465105118132314"/>
                  <c:y val="-3.098456061864212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2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05F8-4A6A-9035-7FAE3EE17B6B}"/>
                </c:ext>
              </c:extLst>
            </c:dLbl>
            <c:dLbl>
              <c:idx val="8"/>
              <c:layout>
                <c:manualLayout>
                  <c:x val="0.1431993043774174"/>
                  <c:y val="-2.032386605096436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3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05F8-4A6A-9035-7FAE3EE17B6B}"/>
                </c:ext>
              </c:extLst>
            </c:dLbl>
            <c:dLbl>
              <c:idx val="9"/>
              <c:layout>
                <c:manualLayout>
                  <c:x val="0.13262109266204972"/>
                  <c:y val="-1.35492440339762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4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05F8-4A6A-9035-7FAE3EE17B6B}"/>
                </c:ext>
              </c:extLst>
            </c:dLbl>
            <c:dLbl>
              <c:idx val="1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5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15-05F8-4A6A-9035-7FAE3EE17B6B}"/>
                </c:ext>
              </c:extLst>
            </c:dLbl>
            <c:dLbl>
              <c:idx val="1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6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17-05F8-4A6A-9035-7FAE3EE17B6B}"/>
                </c:ext>
              </c:extLst>
            </c:dLbl>
            <c:dLbl>
              <c:idx val="1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>
                          <a:lumMod val="80000"/>
                          <a:lumOff val="2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19-05F8-4A6A-9035-7FAE3EE17B6B}"/>
                </c:ext>
              </c:extLst>
            </c:dLbl>
            <c:dLbl>
              <c:idx val="1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2">
                          <a:lumMod val="80000"/>
                          <a:lumOff val="2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1B-05F8-4A6A-9035-7FAE3EE17B6B}"/>
                </c:ext>
              </c:extLst>
            </c:dLbl>
            <c:dLbl>
              <c:idx val="14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3">
                          <a:lumMod val="80000"/>
                          <a:lumOff val="2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1D-05F8-4A6A-9035-7FAE3EE17B6B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Sheet1!$A$2:$A$16</c:f>
              <c:strCache>
                <c:ptCount val="10"/>
                <c:pt idx="0">
                  <c:v>Instruction</c:v>
                </c:pt>
                <c:pt idx="1">
                  <c:v>Student Support Services</c:v>
                </c:pt>
                <c:pt idx="2">
                  <c:v>Instructional Staff Support Services</c:v>
                </c:pt>
                <c:pt idx="3">
                  <c:v>District Admin Support</c:v>
                </c:pt>
                <c:pt idx="4">
                  <c:v>School Admin Support</c:v>
                </c:pt>
                <c:pt idx="5">
                  <c:v>Business Support Services</c:v>
                </c:pt>
                <c:pt idx="6">
                  <c:v>Plant Operation and Maintenance</c:v>
                </c:pt>
                <c:pt idx="7">
                  <c:v>Student Transportation</c:v>
                </c:pt>
                <c:pt idx="8">
                  <c:v>Community Services</c:v>
                </c:pt>
                <c:pt idx="9">
                  <c:v>Fund Transfers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613991.06000000006</c:v>
                </c:pt>
                <c:pt idx="1">
                  <c:v>89543.95</c:v>
                </c:pt>
                <c:pt idx="2">
                  <c:v>14342.45</c:v>
                </c:pt>
                <c:pt idx="3">
                  <c:v>44365.91</c:v>
                </c:pt>
                <c:pt idx="4">
                  <c:v>91378.69</c:v>
                </c:pt>
                <c:pt idx="5">
                  <c:v>56223.88</c:v>
                </c:pt>
                <c:pt idx="6">
                  <c:v>233630.24</c:v>
                </c:pt>
                <c:pt idx="7">
                  <c:v>146852.07999999999</c:v>
                </c:pt>
                <c:pt idx="8">
                  <c:v>1931.75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0C3-40C7-94C4-5D262FB48929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4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F81150-1E12-4EA5-8C87-515FC55CD3C0}" type="doc">
      <dgm:prSet loTypeId="urn:microsoft.com/office/officeart/2008/layout/LinedList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en-US"/>
        </a:p>
      </dgm:t>
    </dgm:pt>
    <dgm:pt modelId="{6BF4DDFE-EDBD-463F-81B8-103C87ED042F}">
      <dgm:prSet/>
      <dgm:spPr/>
      <dgm:t>
        <a:bodyPr/>
        <a:lstStyle/>
        <a:p>
          <a:r>
            <a:rPr lang="en-US" dirty="0"/>
            <a:t>Federal Cash Request of $81,921.97 submitted on 10/30/26. Day Treatment payment request of $5794.19 submitted on 11/4/26.</a:t>
          </a:r>
        </a:p>
      </dgm:t>
    </dgm:pt>
    <dgm:pt modelId="{B03EA58A-A7E5-45FD-BE48-1ADF2459091B}" type="parTrans" cxnId="{1A5ECBCF-B1A8-4E6E-9BA6-B48E338BF931}">
      <dgm:prSet/>
      <dgm:spPr/>
      <dgm:t>
        <a:bodyPr/>
        <a:lstStyle/>
        <a:p>
          <a:endParaRPr lang="en-US"/>
        </a:p>
      </dgm:t>
    </dgm:pt>
    <dgm:pt modelId="{35E5F653-554C-4015-8EE7-016668F1C483}" type="sibTrans" cxnId="{1A5ECBCF-B1A8-4E6E-9BA6-B48E338BF931}">
      <dgm:prSet/>
      <dgm:spPr/>
      <dgm:t>
        <a:bodyPr/>
        <a:lstStyle/>
        <a:p>
          <a:endParaRPr lang="en-US"/>
        </a:p>
      </dgm:t>
    </dgm:pt>
    <dgm:pt modelId="{579AFB6C-03A9-4D2A-B7ED-C533F8D92381}">
      <dgm:prSet/>
      <dgm:spPr/>
      <dgm:t>
        <a:bodyPr/>
        <a:lstStyle/>
        <a:p>
          <a:r>
            <a:rPr lang="en-US" dirty="0"/>
            <a:t>BOE Audit finished onsite but not complete.</a:t>
          </a:r>
        </a:p>
      </dgm:t>
    </dgm:pt>
    <dgm:pt modelId="{B075B262-2B4A-4158-A0FC-774724F6ADD8}" type="parTrans" cxnId="{906DC7A4-8C0B-43F8-97E0-C7ACC551F7F9}">
      <dgm:prSet/>
      <dgm:spPr/>
      <dgm:t>
        <a:bodyPr/>
        <a:lstStyle/>
        <a:p>
          <a:endParaRPr lang="en-US"/>
        </a:p>
      </dgm:t>
    </dgm:pt>
    <dgm:pt modelId="{C40AAE64-CE0F-4114-8222-614D05A8C281}" type="sibTrans" cxnId="{906DC7A4-8C0B-43F8-97E0-C7ACC551F7F9}">
      <dgm:prSet/>
      <dgm:spPr/>
      <dgm:t>
        <a:bodyPr/>
        <a:lstStyle/>
        <a:p>
          <a:endParaRPr lang="en-US"/>
        </a:p>
      </dgm:t>
    </dgm:pt>
    <dgm:pt modelId="{EBE7DAB9-1FB6-4C8D-BFC1-1F8D21FF599F}">
      <dgm:prSet/>
      <dgm:spPr/>
      <dgm:t>
        <a:bodyPr/>
        <a:lstStyle/>
        <a:p>
          <a:pPr>
            <a:buNone/>
          </a:pPr>
          <a:r>
            <a:rPr lang="en-US" dirty="0"/>
            <a:t>My mentor Kathy Meredith will be coming 11/5/26 checking in with me to see how I am doing and to answer any questions </a:t>
          </a:r>
        </a:p>
      </dgm:t>
    </dgm:pt>
    <dgm:pt modelId="{76CCE7AB-FD93-49C7-9D2A-3168C7B9F3CB}" type="parTrans" cxnId="{D7612BE9-0BC7-4CBB-9E1F-213A2821EA4F}">
      <dgm:prSet/>
      <dgm:spPr/>
      <dgm:t>
        <a:bodyPr/>
        <a:lstStyle/>
        <a:p>
          <a:endParaRPr lang="en-US"/>
        </a:p>
      </dgm:t>
    </dgm:pt>
    <dgm:pt modelId="{ED38D17F-DD48-4074-AF5C-C1C37878CF87}" type="sibTrans" cxnId="{D7612BE9-0BC7-4CBB-9E1F-213A2821EA4F}">
      <dgm:prSet/>
      <dgm:spPr/>
      <dgm:t>
        <a:bodyPr/>
        <a:lstStyle/>
        <a:p>
          <a:endParaRPr lang="en-US"/>
        </a:p>
      </dgm:t>
    </dgm:pt>
    <dgm:pt modelId="{1CD799CB-F288-4320-BC3B-386CB338B166}">
      <dgm:prSet/>
      <dgm:spPr/>
      <dgm:t>
        <a:bodyPr/>
        <a:lstStyle/>
        <a:p>
          <a:pPr>
            <a:buNone/>
          </a:pPr>
          <a:r>
            <a:rPr lang="en-US" dirty="0"/>
            <a:t>Financial disclosures are available on the district website, as required under House Bill 67.</a:t>
          </a:r>
        </a:p>
        <a:p>
          <a:pPr>
            <a:buNone/>
          </a:pPr>
          <a:endParaRPr lang="en-US" dirty="0"/>
        </a:p>
        <a:p>
          <a:pPr>
            <a:buNone/>
          </a:pPr>
          <a:endParaRPr lang="en-US" dirty="0"/>
        </a:p>
      </dgm:t>
    </dgm:pt>
    <dgm:pt modelId="{BE4D62B1-FA03-416D-9CF9-16A7537D4379}" type="parTrans" cxnId="{BDAF531B-D6E3-4162-B84B-29E6ED6E469B}">
      <dgm:prSet/>
      <dgm:spPr/>
      <dgm:t>
        <a:bodyPr/>
        <a:lstStyle/>
        <a:p>
          <a:endParaRPr lang="en-US"/>
        </a:p>
      </dgm:t>
    </dgm:pt>
    <dgm:pt modelId="{1909F6A4-155F-4FE7-9740-6E02256ECA33}" type="sibTrans" cxnId="{BDAF531B-D6E3-4162-B84B-29E6ED6E469B}">
      <dgm:prSet/>
      <dgm:spPr/>
      <dgm:t>
        <a:bodyPr/>
        <a:lstStyle/>
        <a:p>
          <a:endParaRPr lang="en-US"/>
        </a:p>
      </dgm:t>
    </dgm:pt>
    <dgm:pt modelId="{923142B8-8720-4219-9C6C-68D2DF6F4724}">
      <dgm:prSet/>
      <dgm:spPr/>
      <dgm:t>
        <a:bodyPr/>
        <a:lstStyle/>
        <a:p>
          <a:pPr>
            <a:buNone/>
          </a:pPr>
          <a:r>
            <a:rPr lang="en-US" dirty="0"/>
            <a:t>Demo presentation webinar from Tyler for finance staff on 11/6/26 regarding electronic PO processing, in hopes of implementing this in FY27.</a:t>
          </a:r>
        </a:p>
      </dgm:t>
    </dgm:pt>
    <dgm:pt modelId="{2B616C16-3BB5-4434-A63B-BB057F426303}" type="parTrans" cxnId="{49F61357-41D4-4592-BF2B-BD73C81C1098}">
      <dgm:prSet/>
      <dgm:spPr/>
      <dgm:t>
        <a:bodyPr/>
        <a:lstStyle/>
        <a:p>
          <a:endParaRPr lang="en-US"/>
        </a:p>
      </dgm:t>
    </dgm:pt>
    <dgm:pt modelId="{A2E751D9-D99B-4A4F-97B6-5F89DBC5F885}" type="sibTrans" cxnId="{49F61357-41D4-4592-BF2B-BD73C81C1098}">
      <dgm:prSet/>
      <dgm:spPr/>
      <dgm:t>
        <a:bodyPr/>
        <a:lstStyle/>
        <a:p>
          <a:endParaRPr lang="en-US"/>
        </a:p>
      </dgm:t>
    </dgm:pt>
    <dgm:pt modelId="{D1E842BE-C4B7-4014-A58E-DEC22FD70683}">
      <dgm:prSet/>
      <dgm:spPr/>
      <dgm:t>
        <a:bodyPr/>
        <a:lstStyle/>
        <a:p>
          <a:pPr>
            <a:buNone/>
          </a:pPr>
          <a:r>
            <a:rPr lang="en-US" dirty="0"/>
            <a:t>11/13/26 Finance Officer Regional meeting at GRREC.</a:t>
          </a:r>
        </a:p>
      </dgm:t>
    </dgm:pt>
    <dgm:pt modelId="{9E4CD2A7-106A-4586-B05B-378B5145DD27}" type="parTrans" cxnId="{07857089-4239-4866-9A86-33155C8E6E59}">
      <dgm:prSet/>
      <dgm:spPr/>
      <dgm:t>
        <a:bodyPr/>
        <a:lstStyle/>
        <a:p>
          <a:endParaRPr lang="en-US"/>
        </a:p>
      </dgm:t>
    </dgm:pt>
    <dgm:pt modelId="{78C08209-8879-4FBC-9D8B-F7442A3AD186}" type="sibTrans" cxnId="{07857089-4239-4866-9A86-33155C8E6E59}">
      <dgm:prSet/>
      <dgm:spPr/>
      <dgm:t>
        <a:bodyPr/>
        <a:lstStyle/>
        <a:p>
          <a:endParaRPr lang="en-US"/>
        </a:p>
      </dgm:t>
    </dgm:pt>
    <dgm:pt modelId="{B4C60518-2C72-436B-A5E1-ED5A1DF7D432}">
      <dgm:prSet/>
      <dgm:spPr/>
      <dgm:t>
        <a:bodyPr/>
        <a:lstStyle/>
        <a:p>
          <a:pPr>
            <a:buNone/>
          </a:pPr>
          <a:r>
            <a:rPr lang="en-US" dirty="0"/>
            <a:t>12/3/26 10am-2pm Quarterly Finance meeting with bookkeepers &amp; district staff. First Financial is coming to speak about taking debit card payments at sporting events, etc.</a:t>
          </a:r>
        </a:p>
      </dgm:t>
    </dgm:pt>
    <dgm:pt modelId="{82FD9C42-E369-4C94-96AD-F4E28595A43E}" type="parTrans" cxnId="{23C5FB05-DA30-4266-839B-9003DA87308D}">
      <dgm:prSet/>
      <dgm:spPr/>
      <dgm:t>
        <a:bodyPr/>
        <a:lstStyle/>
        <a:p>
          <a:endParaRPr lang="en-US"/>
        </a:p>
      </dgm:t>
    </dgm:pt>
    <dgm:pt modelId="{1940BCAD-9B58-4BCB-AB68-C590432FD918}" type="sibTrans" cxnId="{23C5FB05-DA30-4266-839B-9003DA87308D}">
      <dgm:prSet/>
      <dgm:spPr/>
      <dgm:t>
        <a:bodyPr/>
        <a:lstStyle/>
        <a:p>
          <a:endParaRPr lang="en-US"/>
        </a:p>
      </dgm:t>
    </dgm:pt>
    <dgm:pt modelId="{E8930DAC-8BAF-4DF8-8A21-A224D2CFD599}" type="pres">
      <dgm:prSet presAssocID="{ABF81150-1E12-4EA5-8C87-515FC55CD3C0}" presName="vert0" presStyleCnt="0">
        <dgm:presLayoutVars>
          <dgm:dir/>
          <dgm:animOne val="branch"/>
          <dgm:animLvl val="lvl"/>
        </dgm:presLayoutVars>
      </dgm:prSet>
      <dgm:spPr/>
    </dgm:pt>
    <dgm:pt modelId="{2D54C7B1-B8C8-497D-BF32-C7ABE06D7410}" type="pres">
      <dgm:prSet presAssocID="{6BF4DDFE-EDBD-463F-81B8-103C87ED042F}" presName="thickLine" presStyleLbl="alignNode1" presStyleIdx="0" presStyleCnt="7"/>
      <dgm:spPr/>
    </dgm:pt>
    <dgm:pt modelId="{A384F0A1-61FD-45E1-A1C3-B90790EA6493}" type="pres">
      <dgm:prSet presAssocID="{6BF4DDFE-EDBD-463F-81B8-103C87ED042F}" presName="horz1" presStyleCnt="0"/>
      <dgm:spPr/>
    </dgm:pt>
    <dgm:pt modelId="{A829BD7B-1A5B-49FC-8044-9691CD32F4EF}" type="pres">
      <dgm:prSet presAssocID="{6BF4DDFE-EDBD-463F-81B8-103C87ED042F}" presName="tx1" presStyleLbl="revTx" presStyleIdx="0" presStyleCnt="7"/>
      <dgm:spPr/>
    </dgm:pt>
    <dgm:pt modelId="{37730C6D-53BA-4D1F-9AF9-D6C985945B85}" type="pres">
      <dgm:prSet presAssocID="{6BF4DDFE-EDBD-463F-81B8-103C87ED042F}" presName="vert1" presStyleCnt="0"/>
      <dgm:spPr/>
    </dgm:pt>
    <dgm:pt modelId="{D648D29D-D863-4BC2-9FD2-A5ABD79A209A}" type="pres">
      <dgm:prSet presAssocID="{EBE7DAB9-1FB6-4C8D-BFC1-1F8D21FF599F}" presName="thickLine" presStyleLbl="alignNode1" presStyleIdx="1" presStyleCnt="7"/>
      <dgm:spPr/>
    </dgm:pt>
    <dgm:pt modelId="{05E0E57A-78A6-4850-BED0-10BEDD9BE36C}" type="pres">
      <dgm:prSet presAssocID="{EBE7DAB9-1FB6-4C8D-BFC1-1F8D21FF599F}" presName="horz1" presStyleCnt="0"/>
      <dgm:spPr/>
    </dgm:pt>
    <dgm:pt modelId="{15DBF4EA-7CF1-4E6B-AB1F-5B07056C6DFB}" type="pres">
      <dgm:prSet presAssocID="{EBE7DAB9-1FB6-4C8D-BFC1-1F8D21FF599F}" presName="tx1" presStyleLbl="revTx" presStyleIdx="1" presStyleCnt="7"/>
      <dgm:spPr/>
    </dgm:pt>
    <dgm:pt modelId="{DD4C48DD-E839-49B2-B972-6EC166C073CE}" type="pres">
      <dgm:prSet presAssocID="{EBE7DAB9-1FB6-4C8D-BFC1-1F8D21FF599F}" presName="vert1" presStyleCnt="0"/>
      <dgm:spPr/>
    </dgm:pt>
    <dgm:pt modelId="{D2EC1F3E-2675-4FA3-BDE9-E8B2A2178A08}" type="pres">
      <dgm:prSet presAssocID="{D1E842BE-C4B7-4014-A58E-DEC22FD70683}" presName="thickLine" presStyleLbl="alignNode1" presStyleIdx="2" presStyleCnt="7"/>
      <dgm:spPr/>
    </dgm:pt>
    <dgm:pt modelId="{3D138A37-72D1-49F5-B8AD-D3B66D251DCB}" type="pres">
      <dgm:prSet presAssocID="{D1E842BE-C4B7-4014-A58E-DEC22FD70683}" presName="horz1" presStyleCnt="0"/>
      <dgm:spPr/>
    </dgm:pt>
    <dgm:pt modelId="{C1E261B2-58EA-4663-AC95-9D22BD9D3A56}" type="pres">
      <dgm:prSet presAssocID="{D1E842BE-C4B7-4014-A58E-DEC22FD70683}" presName="tx1" presStyleLbl="revTx" presStyleIdx="2" presStyleCnt="7"/>
      <dgm:spPr/>
    </dgm:pt>
    <dgm:pt modelId="{06058390-D22C-44AC-AC3E-F04B13D2556C}" type="pres">
      <dgm:prSet presAssocID="{D1E842BE-C4B7-4014-A58E-DEC22FD70683}" presName="vert1" presStyleCnt="0"/>
      <dgm:spPr/>
    </dgm:pt>
    <dgm:pt modelId="{7BB38FB6-5220-4D6D-9A0E-EE0023E7E989}" type="pres">
      <dgm:prSet presAssocID="{923142B8-8720-4219-9C6C-68D2DF6F4724}" presName="thickLine" presStyleLbl="alignNode1" presStyleIdx="3" presStyleCnt="7"/>
      <dgm:spPr/>
    </dgm:pt>
    <dgm:pt modelId="{5C0255EA-544F-4C88-B61D-56A0617BA77A}" type="pres">
      <dgm:prSet presAssocID="{923142B8-8720-4219-9C6C-68D2DF6F4724}" presName="horz1" presStyleCnt="0"/>
      <dgm:spPr/>
    </dgm:pt>
    <dgm:pt modelId="{50EBE155-58B2-4492-8FA6-12B6D97ABABE}" type="pres">
      <dgm:prSet presAssocID="{923142B8-8720-4219-9C6C-68D2DF6F4724}" presName="tx1" presStyleLbl="revTx" presStyleIdx="3" presStyleCnt="7"/>
      <dgm:spPr/>
    </dgm:pt>
    <dgm:pt modelId="{C1251268-11D5-4FAE-B89E-D4F5D75E9F4B}" type="pres">
      <dgm:prSet presAssocID="{923142B8-8720-4219-9C6C-68D2DF6F4724}" presName="vert1" presStyleCnt="0"/>
      <dgm:spPr/>
    </dgm:pt>
    <dgm:pt modelId="{EAC85158-4C67-479E-AD43-579689C97819}" type="pres">
      <dgm:prSet presAssocID="{B4C60518-2C72-436B-A5E1-ED5A1DF7D432}" presName="thickLine" presStyleLbl="alignNode1" presStyleIdx="4" presStyleCnt="7"/>
      <dgm:spPr/>
    </dgm:pt>
    <dgm:pt modelId="{00A88C3D-2798-45F7-A245-B11623046DC6}" type="pres">
      <dgm:prSet presAssocID="{B4C60518-2C72-436B-A5E1-ED5A1DF7D432}" presName="horz1" presStyleCnt="0"/>
      <dgm:spPr/>
    </dgm:pt>
    <dgm:pt modelId="{90DFCE43-DB89-4BE6-B355-6004F4DAF2C4}" type="pres">
      <dgm:prSet presAssocID="{B4C60518-2C72-436B-A5E1-ED5A1DF7D432}" presName="tx1" presStyleLbl="revTx" presStyleIdx="4" presStyleCnt="7"/>
      <dgm:spPr/>
    </dgm:pt>
    <dgm:pt modelId="{CB3D1BC1-DCE0-41F4-AF3F-FA60FFA565CA}" type="pres">
      <dgm:prSet presAssocID="{B4C60518-2C72-436B-A5E1-ED5A1DF7D432}" presName="vert1" presStyleCnt="0"/>
      <dgm:spPr/>
    </dgm:pt>
    <dgm:pt modelId="{7672B2BF-48E4-422C-85D2-4F80C0F6E2A2}" type="pres">
      <dgm:prSet presAssocID="{579AFB6C-03A9-4D2A-B7ED-C533F8D92381}" presName="thickLine" presStyleLbl="alignNode1" presStyleIdx="5" presStyleCnt="7"/>
      <dgm:spPr/>
    </dgm:pt>
    <dgm:pt modelId="{3A03956E-3BC0-4A74-A2C3-6374C73AB96C}" type="pres">
      <dgm:prSet presAssocID="{579AFB6C-03A9-4D2A-B7ED-C533F8D92381}" presName="horz1" presStyleCnt="0"/>
      <dgm:spPr/>
    </dgm:pt>
    <dgm:pt modelId="{14962B40-2495-44E3-B249-5BA1DD21FAF2}" type="pres">
      <dgm:prSet presAssocID="{579AFB6C-03A9-4D2A-B7ED-C533F8D92381}" presName="tx1" presStyleLbl="revTx" presStyleIdx="5" presStyleCnt="7"/>
      <dgm:spPr/>
    </dgm:pt>
    <dgm:pt modelId="{7399DD3C-534B-4203-A697-5CEFB3EF9E20}" type="pres">
      <dgm:prSet presAssocID="{579AFB6C-03A9-4D2A-B7ED-C533F8D92381}" presName="vert1" presStyleCnt="0"/>
      <dgm:spPr/>
    </dgm:pt>
    <dgm:pt modelId="{8CC81F1E-4FB0-449A-93B9-BE215D82F3BC}" type="pres">
      <dgm:prSet presAssocID="{1CD799CB-F288-4320-BC3B-386CB338B166}" presName="thickLine" presStyleLbl="alignNode1" presStyleIdx="6" presStyleCnt="7"/>
      <dgm:spPr/>
    </dgm:pt>
    <dgm:pt modelId="{0559B566-52F4-42CD-B841-8D496BD846EE}" type="pres">
      <dgm:prSet presAssocID="{1CD799CB-F288-4320-BC3B-386CB338B166}" presName="horz1" presStyleCnt="0"/>
      <dgm:spPr/>
    </dgm:pt>
    <dgm:pt modelId="{C4697317-95F9-4560-B86C-1123D6DC0319}" type="pres">
      <dgm:prSet presAssocID="{1CD799CB-F288-4320-BC3B-386CB338B166}" presName="tx1" presStyleLbl="revTx" presStyleIdx="6" presStyleCnt="7"/>
      <dgm:spPr/>
    </dgm:pt>
    <dgm:pt modelId="{EF77A2C6-0A44-4DF4-9BA1-4CF0D41AE184}" type="pres">
      <dgm:prSet presAssocID="{1CD799CB-F288-4320-BC3B-386CB338B166}" presName="vert1" presStyleCnt="0"/>
      <dgm:spPr/>
    </dgm:pt>
  </dgm:ptLst>
  <dgm:cxnLst>
    <dgm:cxn modelId="{23C5FB05-DA30-4266-839B-9003DA87308D}" srcId="{ABF81150-1E12-4EA5-8C87-515FC55CD3C0}" destId="{B4C60518-2C72-436B-A5E1-ED5A1DF7D432}" srcOrd="4" destOrd="0" parTransId="{82FD9C42-E369-4C94-96AD-F4E28595A43E}" sibTransId="{1940BCAD-9B58-4BCB-AB68-C590432FD918}"/>
    <dgm:cxn modelId="{BDAF531B-D6E3-4162-B84B-29E6ED6E469B}" srcId="{ABF81150-1E12-4EA5-8C87-515FC55CD3C0}" destId="{1CD799CB-F288-4320-BC3B-386CB338B166}" srcOrd="6" destOrd="0" parTransId="{BE4D62B1-FA03-416D-9CF9-16A7537D4379}" sibTransId="{1909F6A4-155F-4FE7-9740-6E02256ECA33}"/>
    <dgm:cxn modelId="{31AE6739-2606-4E26-8509-E72E7E1C84C3}" type="presOf" srcId="{B4C60518-2C72-436B-A5E1-ED5A1DF7D432}" destId="{90DFCE43-DB89-4BE6-B355-6004F4DAF2C4}" srcOrd="0" destOrd="0" presId="urn:microsoft.com/office/officeart/2008/layout/LinedList"/>
    <dgm:cxn modelId="{F06CD073-902C-4571-A20D-25BCA51C5648}" type="presOf" srcId="{6BF4DDFE-EDBD-463F-81B8-103C87ED042F}" destId="{A829BD7B-1A5B-49FC-8044-9691CD32F4EF}" srcOrd="0" destOrd="0" presId="urn:microsoft.com/office/officeart/2008/layout/LinedList"/>
    <dgm:cxn modelId="{49F61357-41D4-4592-BF2B-BD73C81C1098}" srcId="{ABF81150-1E12-4EA5-8C87-515FC55CD3C0}" destId="{923142B8-8720-4219-9C6C-68D2DF6F4724}" srcOrd="3" destOrd="0" parTransId="{2B616C16-3BB5-4434-A63B-BB057F426303}" sibTransId="{A2E751D9-D99B-4A4F-97B6-5F89DBC5F885}"/>
    <dgm:cxn modelId="{D5106757-2492-4EA3-8918-4E393D01137C}" type="presOf" srcId="{D1E842BE-C4B7-4014-A58E-DEC22FD70683}" destId="{C1E261B2-58EA-4663-AC95-9D22BD9D3A56}" srcOrd="0" destOrd="0" presId="urn:microsoft.com/office/officeart/2008/layout/LinedList"/>
    <dgm:cxn modelId="{81598D79-8E25-4739-8B7D-F670804F5F2C}" type="presOf" srcId="{1CD799CB-F288-4320-BC3B-386CB338B166}" destId="{C4697317-95F9-4560-B86C-1123D6DC0319}" srcOrd="0" destOrd="0" presId="urn:microsoft.com/office/officeart/2008/layout/LinedList"/>
    <dgm:cxn modelId="{07857089-4239-4866-9A86-33155C8E6E59}" srcId="{ABF81150-1E12-4EA5-8C87-515FC55CD3C0}" destId="{D1E842BE-C4B7-4014-A58E-DEC22FD70683}" srcOrd="2" destOrd="0" parTransId="{9E4CD2A7-106A-4586-B05B-378B5145DD27}" sibTransId="{78C08209-8879-4FBC-9D8B-F7442A3AD186}"/>
    <dgm:cxn modelId="{44A4CA8B-DB24-481F-A4A0-7B88C97B867F}" type="presOf" srcId="{579AFB6C-03A9-4D2A-B7ED-C533F8D92381}" destId="{14962B40-2495-44E3-B249-5BA1DD21FAF2}" srcOrd="0" destOrd="0" presId="urn:microsoft.com/office/officeart/2008/layout/LinedList"/>
    <dgm:cxn modelId="{5A232D98-A1C4-4FC7-9888-E27C86A43D1E}" type="presOf" srcId="{ABF81150-1E12-4EA5-8C87-515FC55CD3C0}" destId="{E8930DAC-8BAF-4DF8-8A21-A224D2CFD599}" srcOrd="0" destOrd="0" presId="urn:microsoft.com/office/officeart/2008/layout/LinedList"/>
    <dgm:cxn modelId="{906DC7A4-8C0B-43F8-97E0-C7ACC551F7F9}" srcId="{ABF81150-1E12-4EA5-8C87-515FC55CD3C0}" destId="{579AFB6C-03A9-4D2A-B7ED-C533F8D92381}" srcOrd="5" destOrd="0" parTransId="{B075B262-2B4A-4158-A0FC-774724F6ADD8}" sibTransId="{C40AAE64-CE0F-4114-8222-614D05A8C281}"/>
    <dgm:cxn modelId="{1A5ECBCF-B1A8-4E6E-9BA6-B48E338BF931}" srcId="{ABF81150-1E12-4EA5-8C87-515FC55CD3C0}" destId="{6BF4DDFE-EDBD-463F-81B8-103C87ED042F}" srcOrd="0" destOrd="0" parTransId="{B03EA58A-A7E5-45FD-BE48-1ADF2459091B}" sibTransId="{35E5F653-554C-4015-8EE7-016668F1C483}"/>
    <dgm:cxn modelId="{F016E3D3-DA39-45CD-9C8C-B5C67152149D}" type="presOf" srcId="{923142B8-8720-4219-9C6C-68D2DF6F4724}" destId="{50EBE155-58B2-4492-8FA6-12B6D97ABABE}" srcOrd="0" destOrd="0" presId="urn:microsoft.com/office/officeart/2008/layout/LinedList"/>
    <dgm:cxn modelId="{D7612BE9-0BC7-4CBB-9E1F-213A2821EA4F}" srcId="{ABF81150-1E12-4EA5-8C87-515FC55CD3C0}" destId="{EBE7DAB9-1FB6-4C8D-BFC1-1F8D21FF599F}" srcOrd="1" destOrd="0" parTransId="{76CCE7AB-FD93-49C7-9D2A-3168C7B9F3CB}" sibTransId="{ED38D17F-DD48-4074-AF5C-C1C37878CF87}"/>
    <dgm:cxn modelId="{27BA3BF7-9E69-4029-BF7E-49BD9E3D6A02}" type="presOf" srcId="{EBE7DAB9-1FB6-4C8D-BFC1-1F8D21FF599F}" destId="{15DBF4EA-7CF1-4E6B-AB1F-5B07056C6DFB}" srcOrd="0" destOrd="0" presId="urn:microsoft.com/office/officeart/2008/layout/LinedList"/>
    <dgm:cxn modelId="{FED03657-2D86-40F9-8BF1-A68AEA4F75E1}" type="presParOf" srcId="{E8930DAC-8BAF-4DF8-8A21-A224D2CFD599}" destId="{2D54C7B1-B8C8-497D-BF32-C7ABE06D7410}" srcOrd="0" destOrd="0" presId="urn:microsoft.com/office/officeart/2008/layout/LinedList"/>
    <dgm:cxn modelId="{0BCE6EA7-E536-4529-9E72-7001F2405DC8}" type="presParOf" srcId="{E8930DAC-8BAF-4DF8-8A21-A224D2CFD599}" destId="{A384F0A1-61FD-45E1-A1C3-B90790EA6493}" srcOrd="1" destOrd="0" presId="urn:microsoft.com/office/officeart/2008/layout/LinedList"/>
    <dgm:cxn modelId="{0D95DDC2-7894-4684-80D9-36B4897FAC6D}" type="presParOf" srcId="{A384F0A1-61FD-45E1-A1C3-B90790EA6493}" destId="{A829BD7B-1A5B-49FC-8044-9691CD32F4EF}" srcOrd="0" destOrd="0" presId="urn:microsoft.com/office/officeart/2008/layout/LinedList"/>
    <dgm:cxn modelId="{CAA16D7F-0089-4D7B-93AF-82C17D374BF3}" type="presParOf" srcId="{A384F0A1-61FD-45E1-A1C3-B90790EA6493}" destId="{37730C6D-53BA-4D1F-9AF9-D6C985945B85}" srcOrd="1" destOrd="0" presId="urn:microsoft.com/office/officeart/2008/layout/LinedList"/>
    <dgm:cxn modelId="{BB1625E3-9773-41A6-92BD-FCFB5DA230CD}" type="presParOf" srcId="{E8930DAC-8BAF-4DF8-8A21-A224D2CFD599}" destId="{D648D29D-D863-4BC2-9FD2-A5ABD79A209A}" srcOrd="2" destOrd="0" presId="urn:microsoft.com/office/officeart/2008/layout/LinedList"/>
    <dgm:cxn modelId="{E41EDBAB-5C27-4EFD-8DDB-EFA502F83045}" type="presParOf" srcId="{E8930DAC-8BAF-4DF8-8A21-A224D2CFD599}" destId="{05E0E57A-78A6-4850-BED0-10BEDD9BE36C}" srcOrd="3" destOrd="0" presId="urn:microsoft.com/office/officeart/2008/layout/LinedList"/>
    <dgm:cxn modelId="{D2179E9D-968E-4CE8-9A29-8B129B9D9C57}" type="presParOf" srcId="{05E0E57A-78A6-4850-BED0-10BEDD9BE36C}" destId="{15DBF4EA-7CF1-4E6B-AB1F-5B07056C6DFB}" srcOrd="0" destOrd="0" presId="urn:microsoft.com/office/officeart/2008/layout/LinedList"/>
    <dgm:cxn modelId="{E73808C5-C370-4DDA-BDCE-34336D825897}" type="presParOf" srcId="{05E0E57A-78A6-4850-BED0-10BEDD9BE36C}" destId="{DD4C48DD-E839-49B2-B972-6EC166C073CE}" srcOrd="1" destOrd="0" presId="urn:microsoft.com/office/officeart/2008/layout/LinedList"/>
    <dgm:cxn modelId="{72DC6DAF-4EB3-4D32-A9F1-53A97D544522}" type="presParOf" srcId="{E8930DAC-8BAF-4DF8-8A21-A224D2CFD599}" destId="{D2EC1F3E-2675-4FA3-BDE9-E8B2A2178A08}" srcOrd="4" destOrd="0" presId="urn:microsoft.com/office/officeart/2008/layout/LinedList"/>
    <dgm:cxn modelId="{199CC540-4AB0-42AE-887E-F1D32FA62503}" type="presParOf" srcId="{E8930DAC-8BAF-4DF8-8A21-A224D2CFD599}" destId="{3D138A37-72D1-49F5-B8AD-D3B66D251DCB}" srcOrd="5" destOrd="0" presId="urn:microsoft.com/office/officeart/2008/layout/LinedList"/>
    <dgm:cxn modelId="{F1257C9E-C9D2-41BB-92A9-D2B9E3A9F821}" type="presParOf" srcId="{3D138A37-72D1-49F5-B8AD-D3B66D251DCB}" destId="{C1E261B2-58EA-4663-AC95-9D22BD9D3A56}" srcOrd="0" destOrd="0" presId="urn:microsoft.com/office/officeart/2008/layout/LinedList"/>
    <dgm:cxn modelId="{53470264-2839-4DA5-BD4B-0D97A6A3558D}" type="presParOf" srcId="{3D138A37-72D1-49F5-B8AD-D3B66D251DCB}" destId="{06058390-D22C-44AC-AC3E-F04B13D2556C}" srcOrd="1" destOrd="0" presId="urn:microsoft.com/office/officeart/2008/layout/LinedList"/>
    <dgm:cxn modelId="{C831E216-F3C6-46A0-95DA-B2E8ED3C8F1E}" type="presParOf" srcId="{E8930DAC-8BAF-4DF8-8A21-A224D2CFD599}" destId="{7BB38FB6-5220-4D6D-9A0E-EE0023E7E989}" srcOrd="6" destOrd="0" presId="urn:microsoft.com/office/officeart/2008/layout/LinedList"/>
    <dgm:cxn modelId="{C418651B-325E-4427-B2DA-1BB138F1011A}" type="presParOf" srcId="{E8930DAC-8BAF-4DF8-8A21-A224D2CFD599}" destId="{5C0255EA-544F-4C88-B61D-56A0617BA77A}" srcOrd="7" destOrd="0" presId="urn:microsoft.com/office/officeart/2008/layout/LinedList"/>
    <dgm:cxn modelId="{AF05BD3C-D34D-4AC8-A745-0A14E2556C50}" type="presParOf" srcId="{5C0255EA-544F-4C88-B61D-56A0617BA77A}" destId="{50EBE155-58B2-4492-8FA6-12B6D97ABABE}" srcOrd="0" destOrd="0" presId="urn:microsoft.com/office/officeart/2008/layout/LinedList"/>
    <dgm:cxn modelId="{5AAF124F-8D7D-4A01-9348-A424713EF01D}" type="presParOf" srcId="{5C0255EA-544F-4C88-B61D-56A0617BA77A}" destId="{C1251268-11D5-4FAE-B89E-D4F5D75E9F4B}" srcOrd="1" destOrd="0" presId="urn:microsoft.com/office/officeart/2008/layout/LinedList"/>
    <dgm:cxn modelId="{1474CC75-2925-4D07-B168-6E051E325247}" type="presParOf" srcId="{E8930DAC-8BAF-4DF8-8A21-A224D2CFD599}" destId="{EAC85158-4C67-479E-AD43-579689C97819}" srcOrd="8" destOrd="0" presId="urn:microsoft.com/office/officeart/2008/layout/LinedList"/>
    <dgm:cxn modelId="{326772C8-FA5C-4EBE-9550-9F0686774F07}" type="presParOf" srcId="{E8930DAC-8BAF-4DF8-8A21-A224D2CFD599}" destId="{00A88C3D-2798-45F7-A245-B11623046DC6}" srcOrd="9" destOrd="0" presId="urn:microsoft.com/office/officeart/2008/layout/LinedList"/>
    <dgm:cxn modelId="{E2365B96-26AA-41EC-987A-A6CD4A338A32}" type="presParOf" srcId="{00A88C3D-2798-45F7-A245-B11623046DC6}" destId="{90DFCE43-DB89-4BE6-B355-6004F4DAF2C4}" srcOrd="0" destOrd="0" presId="urn:microsoft.com/office/officeart/2008/layout/LinedList"/>
    <dgm:cxn modelId="{1A39D897-31D9-4460-A595-B431F616477A}" type="presParOf" srcId="{00A88C3D-2798-45F7-A245-B11623046DC6}" destId="{CB3D1BC1-DCE0-41F4-AF3F-FA60FFA565CA}" srcOrd="1" destOrd="0" presId="urn:microsoft.com/office/officeart/2008/layout/LinedList"/>
    <dgm:cxn modelId="{12D0DF69-5347-45BB-92AD-77FD668D2022}" type="presParOf" srcId="{E8930DAC-8BAF-4DF8-8A21-A224D2CFD599}" destId="{7672B2BF-48E4-422C-85D2-4F80C0F6E2A2}" srcOrd="10" destOrd="0" presId="urn:microsoft.com/office/officeart/2008/layout/LinedList"/>
    <dgm:cxn modelId="{CFD78D51-7A28-44FE-8B1F-07BD8455F814}" type="presParOf" srcId="{E8930DAC-8BAF-4DF8-8A21-A224D2CFD599}" destId="{3A03956E-3BC0-4A74-A2C3-6374C73AB96C}" srcOrd="11" destOrd="0" presId="urn:microsoft.com/office/officeart/2008/layout/LinedList"/>
    <dgm:cxn modelId="{2C3A98DA-C0FE-4445-848A-DECFE37FB336}" type="presParOf" srcId="{3A03956E-3BC0-4A74-A2C3-6374C73AB96C}" destId="{14962B40-2495-44E3-B249-5BA1DD21FAF2}" srcOrd="0" destOrd="0" presId="urn:microsoft.com/office/officeart/2008/layout/LinedList"/>
    <dgm:cxn modelId="{A2AA16E5-76C8-4A23-BFA3-C40315019900}" type="presParOf" srcId="{3A03956E-3BC0-4A74-A2C3-6374C73AB96C}" destId="{7399DD3C-534B-4203-A697-5CEFB3EF9E20}" srcOrd="1" destOrd="0" presId="urn:microsoft.com/office/officeart/2008/layout/LinedList"/>
    <dgm:cxn modelId="{6E391D30-6237-4828-A5C3-BB91B329CDA9}" type="presParOf" srcId="{E8930DAC-8BAF-4DF8-8A21-A224D2CFD599}" destId="{8CC81F1E-4FB0-449A-93B9-BE215D82F3BC}" srcOrd="12" destOrd="0" presId="urn:microsoft.com/office/officeart/2008/layout/LinedList"/>
    <dgm:cxn modelId="{84C4E4DB-6511-4574-AB2A-8C915BB4621E}" type="presParOf" srcId="{E8930DAC-8BAF-4DF8-8A21-A224D2CFD599}" destId="{0559B566-52F4-42CD-B841-8D496BD846EE}" srcOrd="13" destOrd="0" presId="urn:microsoft.com/office/officeart/2008/layout/LinedList"/>
    <dgm:cxn modelId="{0A5A5DA7-A29A-4B89-B609-2971AE7C318F}" type="presParOf" srcId="{0559B566-52F4-42CD-B841-8D496BD846EE}" destId="{C4697317-95F9-4560-B86C-1123D6DC0319}" srcOrd="0" destOrd="0" presId="urn:microsoft.com/office/officeart/2008/layout/LinedList"/>
    <dgm:cxn modelId="{55133D99-9442-4B7B-B38B-99D9159A48F4}" type="presParOf" srcId="{0559B566-52F4-42CD-B841-8D496BD846EE}" destId="{EF77A2C6-0A44-4DF4-9BA1-4CF0D41AE18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54C7B1-B8C8-497D-BF32-C7ABE06D7410}">
      <dsp:nvSpPr>
        <dsp:cNvPr id="0" name=""/>
        <dsp:cNvSpPr/>
      </dsp:nvSpPr>
      <dsp:spPr>
        <a:xfrm>
          <a:off x="0" y="568"/>
          <a:ext cx="601247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29BD7B-1A5B-49FC-8044-9691CD32F4EF}">
      <dsp:nvSpPr>
        <dsp:cNvPr id="0" name=""/>
        <dsp:cNvSpPr/>
      </dsp:nvSpPr>
      <dsp:spPr>
        <a:xfrm>
          <a:off x="0" y="568"/>
          <a:ext cx="6012470" cy="6653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Federal Cash Request of $81,921.97 submitted on 10/30/26. Day Treatment payment request of $5794.19 submitted on 11/4/26.</a:t>
          </a:r>
        </a:p>
      </dsp:txBody>
      <dsp:txXfrm>
        <a:off x="0" y="568"/>
        <a:ext cx="6012470" cy="665384"/>
      </dsp:txXfrm>
    </dsp:sp>
    <dsp:sp modelId="{D648D29D-D863-4BC2-9FD2-A5ABD79A209A}">
      <dsp:nvSpPr>
        <dsp:cNvPr id="0" name=""/>
        <dsp:cNvSpPr/>
      </dsp:nvSpPr>
      <dsp:spPr>
        <a:xfrm>
          <a:off x="0" y="665952"/>
          <a:ext cx="601247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DBF4EA-7CF1-4E6B-AB1F-5B07056C6DFB}">
      <dsp:nvSpPr>
        <dsp:cNvPr id="0" name=""/>
        <dsp:cNvSpPr/>
      </dsp:nvSpPr>
      <dsp:spPr>
        <a:xfrm>
          <a:off x="0" y="665952"/>
          <a:ext cx="6012470" cy="6653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My mentor Kathy Meredith will be coming 11/5/26 checking in with me to see how I am doing and to answer any questions </a:t>
          </a:r>
        </a:p>
      </dsp:txBody>
      <dsp:txXfrm>
        <a:off x="0" y="665952"/>
        <a:ext cx="6012470" cy="665384"/>
      </dsp:txXfrm>
    </dsp:sp>
    <dsp:sp modelId="{D2EC1F3E-2675-4FA3-BDE9-E8B2A2178A08}">
      <dsp:nvSpPr>
        <dsp:cNvPr id="0" name=""/>
        <dsp:cNvSpPr/>
      </dsp:nvSpPr>
      <dsp:spPr>
        <a:xfrm>
          <a:off x="0" y="1331336"/>
          <a:ext cx="601247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E261B2-58EA-4663-AC95-9D22BD9D3A56}">
      <dsp:nvSpPr>
        <dsp:cNvPr id="0" name=""/>
        <dsp:cNvSpPr/>
      </dsp:nvSpPr>
      <dsp:spPr>
        <a:xfrm>
          <a:off x="0" y="1331336"/>
          <a:ext cx="6012470" cy="6653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11/13/26 Finance Officer Regional meeting at GRREC.</a:t>
          </a:r>
        </a:p>
      </dsp:txBody>
      <dsp:txXfrm>
        <a:off x="0" y="1331336"/>
        <a:ext cx="6012470" cy="665384"/>
      </dsp:txXfrm>
    </dsp:sp>
    <dsp:sp modelId="{7BB38FB6-5220-4D6D-9A0E-EE0023E7E989}">
      <dsp:nvSpPr>
        <dsp:cNvPr id="0" name=""/>
        <dsp:cNvSpPr/>
      </dsp:nvSpPr>
      <dsp:spPr>
        <a:xfrm>
          <a:off x="0" y="1996720"/>
          <a:ext cx="601247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EBE155-58B2-4492-8FA6-12B6D97ABABE}">
      <dsp:nvSpPr>
        <dsp:cNvPr id="0" name=""/>
        <dsp:cNvSpPr/>
      </dsp:nvSpPr>
      <dsp:spPr>
        <a:xfrm>
          <a:off x="0" y="1996720"/>
          <a:ext cx="6012470" cy="6653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Demo presentation webinar from Tyler for finance staff on 11/6/26 regarding electronic PO processing, in hopes of implementing this in FY27.</a:t>
          </a:r>
        </a:p>
      </dsp:txBody>
      <dsp:txXfrm>
        <a:off x="0" y="1996720"/>
        <a:ext cx="6012470" cy="665384"/>
      </dsp:txXfrm>
    </dsp:sp>
    <dsp:sp modelId="{EAC85158-4C67-479E-AD43-579689C97819}">
      <dsp:nvSpPr>
        <dsp:cNvPr id="0" name=""/>
        <dsp:cNvSpPr/>
      </dsp:nvSpPr>
      <dsp:spPr>
        <a:xfrm>
          <a:off x="0" y="2662105"/>
          <a:ext cx="601247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DFCE43-DB89-4BE6-B355-6004F4DAF2C4}">
      <dsp:nvSpPr>
        <dsp:cNvPr id="0" name=""/>
        <dsp:cNvSpPr/>
      </dsp:nvSpPr>
      <dsp:spPr>
        <a:xfrm>
          <a:off x="0" y="2662105"/>
          <a:ext cx="6012470" cy="6653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12/3/26 10am-2pm Quarterly Finance meeting with bookkeepers &amp; district staff. First Financial is coming to speak about taking debit card payments at sporting events, etc.</a:t>
          </a:r>
        </a:p>
      </dsp:txBody>
      <dsp:txXfrm>
        <a:off x="0" y="2662105"/>
        <a:ext cx="6012470" cy="665384"/>
      </dsp:txXfrm>
    </dsp:sp>
    <dsp:sp modelId="{7672B2BF-48E4-422C-85D2-4F80C0F6E2A2}">
      <dsp:nvSpPr>
        <dsp:cNvPr id="0" name=""/>
        <dsp:cNvSpPr/>
      </dsp:nvSpPr>
      <dsp:spPr>
        <a:xfrm>
          <a:off x="0" y="3327489"/>
          <a:ext cx="601247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962B40-2495-44E3-B249-5BA1DD21FAF2}">
      <dsp:nvSpPr>
        <dsp:cNvPr id="0" name=""/>
        <dsp:cNvSpPr/>
      </dsp:nvSpPr>
      <dsp:spPr>
        <a:xfrm>
          <a:off x="0" y="3327489"/>
          <a:ext cx="6012470" cy="6653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BOE Audit finished onsite but not complete.</a:t>
          </a:r>
        </a:p>
      </dsp:txBody>
      <dsp:txXfrm>
        <a:off x="0" y="3327489"/>
        <a:ext cx="6012470" cy="665384"/>
      </dsp:txXfrm>
    </dsp:sp>
    <dsp:sp modelId="{8CC81F1E-4FB0-449A-93B9-BE215D82F3BC}">
      <dsp:nvSpPr>
        <dsp:cNvPr id="0" name=""/>
        <dsp:cNvSpPr/>
      </dsp:nvSpPr>
      <dsp:spPr>
        <a:xfrm>
          <a:off x="0" y="3992873"/>
          <a:ext cx="601247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697317-95F9-4560-B86C-1123D6DC0319}">
      <dsp:nvSpPr>
        <dsp:cNvPr id="0" name=""/>
        <dsp:cNvSpPr/>
      </dsp:nvSpPr>
      <dsp:spPr>
        <a:xfrm>
          <a:off x="0" y="3992873"/>
          <a:ext cx="6012470" cy="6653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Financial disclosures are available on the district website, as required under House Bill 67.</a:t>
          </a: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 dirty="0"/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 dirty="0"/>
        </a:p>
      </dsp:txBody>
      <dsp:txXfrm>
        <a:off x="0" y="3992873"/>
        <a:ext cx="6012470" cy="6653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E61B17-7C9A-4777-9981-08864F5183E9}" type="datetimeFigureOut">
              <a:rPr lang="en-US" smtClean="0"/>
              <a:t>11/4/2026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B1FFDC-31F2-41BD-B2CC-64A482D424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535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B1FFDC-31F2-41BD-B2CC-64A482D424F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8759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B1FFDC-31F2-41BD-B2CC-64A482D424F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53475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B1FFDC-31F2-41BD-B2CC-64A482D424F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9380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B1FFDC-31F2-41BD-B2CC-64A482D424F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7445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B1FFDC-31F2-41BD-B2CC-64A482D424F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2837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B1FFDC-31F2-41BD-B2CC-64A482D424F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7750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B1FFDC-31F2-41BD-B2CC-64A482D424F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50888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11/4/2026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69955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11/4/2026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3791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11/4/2026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8775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11/4/2026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1779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11/4/2026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9033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11/4/2026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4488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11/4/2026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478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11/4/2026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22900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17B29C20-8F03-4513-91F5-135F639E9A6C}" type="datetimeFigureOut">
              <a:rPr lang="en-US" smtClean="0"/>
              <a:t>11/4/2026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4785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11/4/2026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9218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11/4/2026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2776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29C20-8F03-4513-91F5-135F639E9A6C}" type="datetimeFigureOut">
              <a:rPr lang="en-US" smtClean="0"/>
              <a:t>11/4/2026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0608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4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alculator, pen, compass, money and a paper with graphs printed on it">
            <a:extLst>
              <a:ext uri="{FF2B5EF4-FFF2-40B4-BE49-F238E27FC236}">
                <a16:creationId xmlns:a16="http://schemas.microsoft.com/office/drawing/2014/main" id="{BCEE2F77-02E8-0E03-D142-228125C6C091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alphaModFix amt="50000"/>
          </a:blip>
          <a:srcRect r="-1" b="6636"/>
          <a:stretch>
            <a:fillRect/>
          </a:stretch>
        </p:blipFill>
        <p:spPr>
          <a:xfrm>
            <a:off x="305" y="10"/>
            <a:ext cx="12191695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0DBA23-9FBF-4D16-ABCD-B0B5FA3DDD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OCTOBER</a:t>
            </a:r>
            <a:br>
              <a:rPr lang="en-US" dirty="0"/>
            </a:br>
            <a:r>
              <a:rPr lang="en-US" dirty="0"/>
              <a:t>Financial Report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E31BBD-3FC8-44EC-A659-3730D0E284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/>
              <a:t>Todd County Board of Education</a:t>
            </a:r>
          </a:p>
        </p:txBody>
      </p:sp>
    </p:spTree>
    <p:extLst>
      <p:ext uri="{BB962C8B-B14F-4D97-AF65-F5344CB8AC3E}">
        <p14:creationId xmlns:p14="http://schemas.microsoft.com/office/powerpoint/2010/main" val="3145499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8ACC8-3D70-46F8-9B8B-2BE45D954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Bank Statement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E0265D-CFA0-45C1-8859-CBFCFC390E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OCTOBER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703E78-A0A6-43B0-A3CA-DBE7B2E796A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Balance at Month-End - $6,165,512.74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54BA01-4149-4518-9D80-EA5D0E83B3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Last OCTOBER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C55B76-4562-4032-AE56-66EDB3E81336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Balance at Month-End - $4,472,896.71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2891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B6F24-2EBB-4A24-AD66-43C34C9B9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Revenues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1DA98A-FEA9-4182-A57E-2D63B8B604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30417" y="2293993"/>
            <a:ext cx="3243714" cy="463955"/>
          </a:xfrm>
        </p:spPr>
        <p:txBody>
          <a:bodyPr/>
          <a:lstStyle/>
          <a:p>
            <a:r>
              <a:rPr lang="en-US" dirty="0"/>
              <a:t>This OCTOBER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B2D014-6BB9-4CAC-AE46-A46AEA43FC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636295" y="2829828"/>
            <a:ext cx="4966636" cy="2666197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General Fund - $909,885.96</a:t>
            </a:r>
          </a:p>
          <a:p>
            <a:r>
              <a:rPr lang="en-US" dirty="0"/>
              <a:t>Special Fund - $311,133.76</a:t>
            </a:r>
          </a:p>
          <a:p>
            <a:pPr lvl="1"/>
            <a:r>
              <a:rPr lang="en-US" sz="1200" b="1" dirty="0"/>
              <a:t>TVA Grant - $83,000.00</a:t>
            </a:r>
          </a:p>
          <a:p>
            <a:pPr lvl="2"/>
            <a:r>
              <a:rPr lang="en-US" sz="1000" b="1" dirty="0"/>
              <a:t>$5000.00 each school FRYSC</a:t>
            </a:r>
          </a:p>
          <a:p>
            <a:pPr lvl="2"/>
            <a:r>
              <a:rPr lang="en-US" sz="1000" b="1" dirty="0"/>
              <a:t>$63,000.00 high school engineering</a:t>
            </a:r>
            <a:endParaRPr lang="en-US" sz="800" b="1" dirty="0"/>
          </a:p>
          <a:p>
            <a:r>
              <a:rPr lang="en-US" dirty="0"/>
              <a:t>District Activity Funds - $1,035.00</a:t>
            </a:r>
          </a:p>
          <a:p>
            <a:r>
              <a:rPr lang="en-US" dirty="0"/>
              <a:t>Food Service- $187,344.12</a:t>
            </a:r>
          </a:p>
          <a:p>
            <a:r>
              <a:rPr lang="en-US" dirty="0"/>
              <a:t> Childcare- $14,591.60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9A17D2-7172-4570-AAA0-AE0894DC28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315201" y="2240744"/>
            <a:ext cx="4075192" cy="463955"/>
          </a:xfrm>
        </p:spPr>
        <p:txBody>
          <a:bodyPr/>
          <a:lstStyle/>
          <a:p>
            <a:r>
              <a:rPr lang="en-US" dirty="0"/>
              <a:t>Last OCTOBER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4A4855-1B02-4AFF-A6E7-EA730DBA46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238198" y="2829828"/>
            <a:ext cx="4152695" cy="2666197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General Fund - $970,426.79</a:t>
            </a:r>
          </a:p>
          <a:p>
            <a:r>
              <a:rPr lang="en-US" dirty="0"/>
              <a:t>Special Fund - $0.25</a:t>
            </a:r>
          </a:p>
          <a:p>
            <a:r>
              <a:rPr lang="en-US" dirty="0"/>
              <a:t>District Activity Funds - $3,140.00</a:t>
            </a:r>
          </a:p>
          <a:p>
            <a:r>
              <a:rPr lang="en-US" dirty="0"/>
              <a:t>Food Service - $183,004.16</a:t>
            </a:r>
          </a:p>
          <a:p>
            <a:r>
              <a:rPr lang="en-US" dirty="0"/>
              <a:t>Childcare - $11,653.12</a:t>
            </a:r>
          </a:p>
        </p:txBody>
      </p:sp>
    </p:spTree>
    <p:extLst>
      <p:ext uri="{BB962C8B-B14F-4D97-AF65-F5344CB8AC3E}">
        <p14:creationId xmlns:p14="http://schemas.microsoft.com/office/powerpoint/2010/main" val="2474290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684AD-5B6A-464B-9BA9-48A845A5B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Expenses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1BB4FE-7DEB-4794-B651-4DDD921E71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24193" y="2146434"/>
            <a:ext cx="3509820" cy="606476"/>
          </a:xfrm>
        </p:spPr>
        <p:txBody>
          <a:bodyPr>
            <a:normAutofit/>
          </a:bodyPr>
          <a:lstStyle/>
          <a:p>
            <a:r>
              <a:rPr lang="en-US" dirty="0"/>
              <a:t>This OCTOBER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FB9BB9-9E87-457F-980C-9BD1D29967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47190" y="2752910"/>
            <a:ext cx="4197830" cy="3097383"/>
          </a:xfrm>
        </p:spPr>
        <p:txBody>
          <a:bodyPr>
            <a:normAutofit/>
          </a:bodyPr>
          <a:lstStyle/>
          <a:p>
            <a:r>
              <a:rPr lang="en-US" sz="1400" b="1" dirty="0"/>
              <a:t>General Fund - $1,292,011.15</a:t>
            </a:r>
          </a:p>
          <a:p>
            <a:pPr lvl="1"/>
            <a:r>
              <a:rPr lang="en-US" sz="1200" b="1" dirty="0"/>
              <a:t>Alpha Mechanical-$19,141.05</a:t>
            </a:r>
          </a:p>
          <a:p>
            <a:pPr lvl="1"/>
            <a:r>
              <a:rPr lang="en-US" sz="1200" b="1" dirty="0"/>
              <a:t>Comfort &amp; Process-$16,444.33</a:t>
            </a:r>
          </a:p>
          <a:p>
            <a:pPr lvl="1"/>
            <a:r>
              <a:rPr lang="en-US" sz="1200" b="1" dirty="0" err="1"/>
              <a:t>Keystops</a:t>
            </a:r>
            <a:r>
              <a:rPr lang="en-US" sz="1200" b="1" dirty="0"/>
              <a:t>-$30,656.02</a:t>
            </a:r>
          </a:p>
          <a:p>
            <a:r>
              <a:rPr lang="en-US" sz="1400" b="1" dirty="0"/>
              <a:t>Special Fund - $323,297.97</a:t>
            </a:r>
          </a:p>
          <a:p>
            <a:r>
              <a:rPr lang="en-US" sz="1400" b="1" dirty="0"/>
              <a:t>Food Service- $177,901.36</a:t>
            </a:r>
          </a:p>
          <a:p>
            <a:r>
              <a:rPr lang="en-US" sz="1400" b="1" dirty="0"/>
              <a:t>Childcare- $16,386.78</a:t>
            </a:r>
          </a:p>
          <a:p>
            <a:pPr marL="0" indent="0">
              <a:buNone/>
            </a:pPr>
            <a:endParaRPr lang="en-US" sz="1400" b="1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4B5250-84D4-4AB6-86BD-A89F6158F6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37170" y="2242686"/>
            <a:ext cx="4925164" cy="466813"/>
          </a:xfrm>
        </p:spPr>
        <p:txBody>
          <a:bodyPr>
            <a:normAutofit/>
          </a:bodyPr>
          <a:lstStyle/>
          <a:p>
            <a:r>
              <a:rPr lang="en-US" dirty="0"/>
              <a:t>Last OCTOBER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C2A21C-C824-49F7-A3F7-57AFAAC8E2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37170" y="2858702"/>
            <a:ext cx="4955295" cy="2133491"/>
          </a:xfrm>
        </p:spPr>
        <p:txBody>
          <a:bodyPr>
            <a:noAutofit/>
          </a:bodyPr>
          <a:lstStyle/>
          <a:p>
            <a:r>
              <a:rPr lang="en-US" sz="1400" b="1" dirty="0"/>
              <a:t>General Fund - $1,242,508.99</a:t>
            </a:r>
          </a:p>
          <a:p>
            <a:r>
              <a:rPr lang="en-US" sz="1400" b="1" dirty="0"/>
              <a:t>Special Fund - $269,752.01</a:t>
            </a:r>
          </a:p>
          <a:p>
            <a:r>
              <a:rPr lang="en-US" sz="1400" b="1" dirty="0"/>
              <a:t>Food Service - $178,730.42</a:t>
            </a:r>
          </a:p>
          <a:p>
            <a:r>
              <a:rPr lang="en-US" sz="1400" b="1" dirty="0"/>
              <a:t>Childcare - $15,679.48</a:t>
            </a:r>
          </a:p>
        </p:txBody>
      </p:sp>
    </p:spTree>
    <p:extLst>
      <p:ext uri="{BB962C8B-B14F-4D97-AF65-F5344CB8AC3E}">
        <p14:creationId xmlns:p14="http://schemas.microsoft.com/office/powerpoint/2010/main" val="976159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0CABCAE3-64FC-4149-819F-2C1812824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012FDCFE-9AD2-4D8A-8CBF-B3AA37EBF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FBD463FC-4CA8-4FF4-85A3-AF9F4B98D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A56012FD-74A8-4C91-B318-435CF2B719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3193BA5C-B8F3-4972-BA54-014C48FAFA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D7162BAB-C25E-4CE9-B87C-F118DC7E7C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353088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B0833A68-E0AB-433D-A0A0-37E0A2F3EA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3530157" cy="104923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/>
              <a:t>General Fund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05B93327-222A-4DAC-9163-371BF44CDB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886B75-BDA5-488F-B449-2B5304AC4C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51581" y="2015732"/>
            <a:ext cx="3526523" cy="3450613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dirty="0"/>
              <a:t>Revenue Breakdown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dirty="0"/>
              <a:t>Total Revenue = $909,885.96</a:t>
            </a:r>
          </a:p>
          <a:p>
            <a:pPr indent="-228600">
              <a:buFont typeface="Arial" panose="020B0604020202020204" pitchFamily="34" charset="0"/>
              <a:buChar char="•"/>
            </a:pPr>
            <a:endParaRPr lang="en-US" dirty="0"/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14EE34E3-F117-4487-8ACF-33DA65FA11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60131" y="482171"/>
            <a:ext cx="6091791" cy="5149101"/>
            <a:chOff x="5460131" y="482171"/>
            <a:chExt cx="6091791" cy="5149101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39ACC02C-6424-4165-93C4-E83C8E81D4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60131" y="482171"/>
              <a:ext cx="6091791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C182CB9C-C978-4C9B-9AAD-8B1341897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78956" y="812507"/>
              <a:ext cx="5461780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7" name="Rectangle 46">
            <a:extLst>
              <a:ext uri="{FF2B5EF4-FFF2-40B4-BE49-F238E27FC236}">
                <a16:creationId xmlns:a16="http://schemas.microsoft.com/office/drawing/2014/main" id="{56388820-A63D-463C-9DBC-060A5ABE33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42379" y="977965"/>
            <a:ext cx="5134631" cy="4135339"/>
          </a:xfrm>
          <a:prstGeom prst="rect">
            <a:avLst/>
          </a:prstGeom>
          <a:solidFill>
            <a:schemeClr val="bg1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C04ED70F-D6FD-4EB1-A171-D30F885FE7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DA26CAE9-74C4-4EDD-8A80-77F79EAA86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4" name="Chart 23">
            <a:extLst>
              <a:ext uri="{FF2B5EF4-FFF2-40B4-BE49-F238E27FC236}">
                <a16:creationId xmlns:a16="http://schemas.microsoft.com/office/drawing/2014/main" id="{CBCFB1A7-62D0-4CF1-9964-DA3C47A073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9090680"/>
              </p:ext>
            </p:extLst>
          </p:nvPr>
        </p:nvGraphicFramePr>
        <p:xfrm>
          <a:off x="6093926" y="1116345"/>
          <a:ext cx="4821551" cy="38661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055322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7514C-95F4-4958-BF14-EE3216F06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9954" y="880404"/>
            <a:ext cx="3273099" cy="2247117"/>
          </a:xfrm>
        </p:spPr>
        <p:txBody>
          <a:bodyPr/>
          <a:lstStyle/>
          <a:p>
            <a:r>
              <a:rPr lang="en-US" dirty="0"/>
              <a:t>General Fund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E37BC5A2-F8E8-4E4A-A463-6AD808A744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89377486"/>
              </p:ext>
            </p:extLst>
          </p:nvPr>
        </p:nvGraphicFramePr>
        <p:xfrm>
          <a:off x="4058816" y="429209"/>
          <a:ext cx="7828383" cy="56239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36FEC9-BD53-4FB6-A883-7238637DEF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89954" y="3272617"/>
            <a:ext cx="3275013" cy="2248181"/>
          </a:xfrm>
        </p:spPr>
        <p:txBody>
          <a:bodyPr/>
          <a:lstStyle/>
          <a:p>
            <a:r>
              <a:rPr lang="en-US" dirty="0"/>
              <a:t>Expense Breakdown</a:t>
            </a:r>
          </a:p>
          <a:p>
            <a:r>
              <a:rPr lang="en-US" dirty="0"/>
              <a:t>Total Expenses = $1,292,011.15</a:t>
            </a:r>
          </a:p>
        </p:txBody>
      </p:sp>
    </p:spTree>
    <p:extLst>
      <p:ext uri="{BB962C8B-B14F-4D97-AF65-F5344CB8AC3E}">
        <p14:creationId xmlns:p14="http://schemas.microsoft.com/office/powerpoint/2010/main" val="5317070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CCA0BD-E7F9-C188-F693-DFC45478E7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Finance Updates</a:t>
            </a:r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27B2E204-9F6B-5661-8B34-EA40A202FB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6178932"/>
              </p:ext>
            </p:extLst>
          </p:nvPr>
        </p:nvGraphicFramePr>
        <p:xfrm>
          <a:off x="5043714" y="798974"/>
          <a:ext cx="6012470" cy="46588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6E5660-2E8E-C762-9D9B-8C70DEC6292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1885827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3606</TotalTime>
  <Words>359</Words>
  <Application>Microsoft Office PowerPoint</Application>
  <PresentationFormat>Widescreen</PresentationFormat>
  <Paragraphs>78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Aptos</vt:lpstr>
      <vt:lpstr>Arial</vt:lpstr>
      <vt:lpstr>Gill Sans MT</vt:lpstr>
      <vt:lpstr>Gallery</vt:lpstr>
      <vt:lpstr>OCTOBER Financial Report</vt:lpstr>
      <vt:lpstr>Bank Statement</vt:lpstr>
      <vt:lpstr>Revenues</vt:lpstr>
      <vt:lpstr>Expenses</vt:lpstr>
      <vt:lpstr>General Fund</vt:lpstr>
      <vt:lpstr>General Fund</vt:lpstr>
      <vt:lpstr>Finance Updates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February Financial Report</dc:title>
  <dc:creator>Preston Browning</dc:creator>
  <cp:lastModifiedBy>Fears, Keylie</cp:lastModifiedBy>
  <cp:revision>85</cp:revision>
  <cp:lastPrinted>2026-10-09T14:36:27Z</cp:lastPrinted>
  <dcterms:created xsi:type="dcterms:W3CDTF">2021-03-04T14:20:50Z</dcterms:created>
  <dcterms:modified xsi:type="dcterms:W3CDTF">2026-11-04T17:15:54Z</dcterms:modified>
</cp:coreProperties>
</file>